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6" r:id="rId4"/>
    <p:sldId id="260" r:id="rId5"/>
    <p:sldId id="258" r:id="rId6"/>
    <p:sldId id="262" r:id="rId7"/>
    <p:sldId id="263" r:id="rId8"/>
    <p:sldId id="261" r:id="rId9"/>
    <p:sldId id="264" r:id="rId10"/>
    <p:sldId id="265" r:id="rId11"/>
    <p:sldId id="266" r:id="rId12"/>
    <p:sldId id="269" r:id="rId13"/>
    <p:sldId id="268" r:id="rId14"/>
    <p:sldId id="273" r:id="rId15"/>
    <p:sldId id="270" r:id="rId16"/>
    <p:sldId id="272" r:id="rId17"/>
    <p:sldId id="271" r:id="rId18"/>
    <p:sldId id="274" r:id="rId19"/>
    <p:sldId id="275" r:id="rId20"/>
    <p:sldId id="276" r:id="rId21"/>
    <p:sldId id="278" r:id="rId22"/>
    <p:sldId id="279" r:id="rId23"/>
    <p:sldId id="280" r:id="rId24"/>
    <p:sldId id="277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D2F3"/>
    <a:srgbClr val="18C7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304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185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065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6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269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866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337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81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118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269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188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62D15-8B8E-44D6-A381-D294A7444D9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C72EE-5D17-4AEC-8D92-F31CBEAAA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92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5" Type="http://schemas.openxmlformats.org/officeDocument/2006/relationships/image" Target="../media/image23.gif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5" Type="http://schemas.openxmlformats.org/officeDocument/2006/relationships/image" Target="../media/image23.gif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5" Type="http://schemas.openxmlformats.org/officeDocument/2006/relationships/image" Target="../media/image23.gif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5" Type="http://schemas.openxmlformats.org/officeDocument/2006/relationships/image" Target="../media/image23.gif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5" Type="http://schemas.openxmlformats.org/officeDocument/2006/relationships/image" Target="../media/image23.gif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5" Type="http://schemas.openxmlformats.org/officeDocument/2006/relationships/image" Target="../media/image23.gif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testedu.ru/test/matematika/7-klass/pryamougolnyie-treugolniki.html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kopilkaurokov.ru/geometria/prochee/zadachi_na_gotovykh_chertezhakh_otrabotka_svoistv_priamougolnogo_treugolnika_7_k" TargetMode="External"/><Relationship Id="rId2" Type="http://schemas.openxmlformats.org/officeDocument/2006/relationships/hyperlink" Target="https://resh.edu.ru/subject/lesson/7309/conspect/300527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testedu.ru/test/matematika/7-klass/pryamougolnyie-treugolniki.html" TargetMode="External"/><Relationship Id="rId4" Type="http://schemas.openxmlformats.org/officeDocument/2006/relationships/hyperlink" Target="https://yandex.ru/images/search?family=yes&amp;p=1&amp;source=serp&amp;text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solodovnikovamedvedeva@mail.ru" TargetMode="External"/><Relationship Id="rId2" Type="http://schemas.openxmlformats.org/officeDocument/2006/relationships/hyperlink" Target="mailto:alzamai5@mail.ru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2991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Конкурсная работа мультимедийных презентаций к уроку математики «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КопилкаМ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" name="Подзаголовок 1">
            <a:extLst>
              <a:ext uri="{FF2B5EF4-FFF2-40B4-BE49-F238E27FC236}">
                <a16:creationId xmlns:a16="http://schemas.microsoft.com/office/drawing/2014/main" id="{5494D9FA-A576-4AD2-9680-D062568ABA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7288" y="2366089"/>
            <a:ext cx="8142514" cy="3369548"/>
          </a:xfrm>
        </p:spPr>
        <p:txBody>
          <a:bodyPr>
            <a:normAutofit/>
          </a:bodyPr>
          <a:lstStyle/>
          <a:p>
            <a:pPr algn="l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Солодовникова Е.А.</a:t>
            </a:r>
          </a:p>
          <a:p>
            <a:pPr algn="l"/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Харлина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Л.И.</a:t>
            </a:r>
          </a:p>
          <a:p>
            <a:pPr algn="l"/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Холкова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</a:p>
          <a:p>
            <a:pPr algn="l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Шелехова Н.В.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общеобразовательное учреждение                    «Средняя общеобразовательная школа г. Алзамай»</a:t>
            </a:r>
          </a:p>
          <a:p>
            <a:pPr algn="l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математики, высшая квалификационная категория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геометрии 7 класс «Прямоугольный треугольник и его свойства»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F7449D1-2F8C-461C-97D4-BB1694089194}"/>
              </a:ext>
            </a:extLst>
          </p:cNvPr>
          <p:cNvSpPr/>
          <p:nvPr/>
        </p:nvSpPr>
        <p:spPr>
          <a:xfrm>
            <a:off x="4330709" y="6128211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Алзамай, 2024 год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1211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28577" y="202960"/>
            <a:ext cx="6034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4814" y="1265880"/>
            <a:ext cx="8175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необходимые измерения и заполните таблицу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743255"/>
              </p:ext>
            </p:extLst>
          </p:nvPr>
        </p:nvGraphicFramePr>
        <p:xfrm>
          <a:off x="1018652" y="2144134"/>
          <a:ext cx="9427380" cy="2504055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424143">
                  <a:extLst>
                    <a:ext uri="{9D8B030D-6E8A-4147-A177-3AD203B41FA5}">
                      <a16:colId xmlns:a16="http://schemas.microsoft.com/office/drawing/2014/main" val="188649789"/>
                    </a:ext>
                  </a:extLst>
                </a:gridCol>
                <a:gridCol w="2126974">
                  <a:extLst>
                    <a:ext uri="{9D8B030D-6E8A-4147-A177-3AD203B41FA5}">
                      <a16:colId xmlns:a16="http://schemas.microsoft.com/office/drawing/2014/main" val="983655733"/>
                    </a:ext>
                  </a:extLst>
                </a:gridCol>
                <a:gridCol w="2007704">
                  <a:extLst>
                    <a:ext uri="{9D8B030D-6E8A-4147-A177-3AD203B41FA5}">
                      <a16:colId xmlns:a16="http://schemas.microsoft.com/office/drawing/2014/main" val="3074021303"/>
                    </a:ext>
                  </a:extLst>
                </a:gridCol>
                <a:gridCol w="1868559">
                  <a:extLst>
                    <a:ext uri="{9D8B030D-6E8A-4147-A177-3AD203B41FA5}">
                      <a16:colId xmlns:a16="http://schemas.microsoft.com/office/drawing/2014/main" val="4149840688"/>
                    </a:ext>
                  </a:extLst>
                </a:gridCol>
              </a:tblGrid>
              <a:tr h="539431"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˪А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˪В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˪С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0751162"/>
                  </a:ext>
                </a:extLst>
              </a:tr>
              <a:tr h="11019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Измерьте острые углы вашего треугольника </a:t>
                      </a:r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318322"/>
                  </a:ext>
                </a:extLst>
              </a:tr>
              <a:tr h="593371">
                <a:tc>
                  <a:txBody>
                    <a:bodyPr/>
                    <a:lstStyle/>
                    <a:p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Найдите ˪А + ˪В=</a:t>
                      </a:r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809944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644814" y="5064778"/>
            <a:ext cx="8175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вывод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18652" y="5803884"/>
            <a:ext cx="8175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Сумма острых углов равна 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90 ̊</a:t>
            </a:r>
          </a:p>
        </p:txBody>
      </p:sp>
    </p:spTree>
    <p:extLst>
      <p:ext uri="{BB962C8B-B14F-4D97-AF65-F5344CB8AC3E}">
        <p14:creationId xmlns:p14="http://schemas.microsoft.com/office/powerpoint/2010/main" val="396670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8817" y="206100"/>
            <a:ext cx="8073886" cy="589032"/>
          </a:xfrm>
        </p:spPr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Свойство 1: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437843" y="3716056"/>
            <a:ext cx="5094360" cy="2646167"/>
            <a:chOff x="2262670" y="2486094"/>
            <a:chExt cx="5529720" cy="3574739"/>
          </a:xfrm>
        </p:grpSpPr>
        <p:pic>
          <p:nvPicPr>
            <p:cNvPr id="12" name="Picture 2" descr="https://fhd.videouroki.net/tests/519877/image_5e7de03a663df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2670" y="2486094"/>
              <a:ext cx="5251313" cy="35747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5455284" y="5009188"/>
              <a:ext cx="1178755" cy="7920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ru-RU" altLang="ru-RU" sz="3200" b="1" baseline="300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alt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4052307" y="2499479"/>
              <a:ext cx="3740083" cy="12889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49263" fontAlgn="base"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28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Задача:</a:t>
              </a:r>
            </a:p>
            <a:p>
              <a:pPr defTabSz="449263" fontAlgn="base"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28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Найдите угол А?</a:t>
              </a:r>
            </a:p>
          </p:txBody>
        </p:sp>
      </p:grp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840154" y="1311966"/>
            <a:ext cx="3237326" cy="4106793"/>
          </a:xfrm>
          <a:prstGeom prst="rtTriangle">
            <a:avLst/>
          </a:prstGeom>
          <a:solidFill>
            <a:srgbClr val="CCECFF"/>
          </a:solidFill>
          <a:ln w="952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23107" y="5055278"/>
            <a:ext cx="3603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479791" y="1088060"/>
            <a:ext cx="3603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080104" y="5055278"/>
            <a:ext cx="3603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213880" y="2427428"/>
            <a:ext cx="393620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5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</a:t>
            </a:r>
            <a:r>
              <a:rPr lang="ru-RU" altLang="ru-RU" sz="5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 </a:t>
            </a:r>
            <a:r>
              <a:rPr lang="en-US" altLang="ru-RU" sz="5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ru-RU" altLang="ru-RU" sz="5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altLang="ru-RU" sz="5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 </a:t>
            </a:r>
            <a:r>
              <a:rPr lang="ru-RU" altLang="ru-RU" sz="5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=</a:t>
            </a:r>
            <a:endParaRPr lang="ru-RU" altLang="ru-RU" sz="54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7958982" y="2417142"/>
            <a:ext cx="205339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5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ru-RU" altLang="ru-RU" sz="5400" b="1" baseline="300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altLang="ru-RU" sz="5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898989" y="1160430"/>
            <a:ext cx="9193541" cy="901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StarSymbol" charset="0"/>
              <a:buNone/>
              <a:defRPr/>
            </a:pPr>
            <a:r>
              <a:rPr lang="ru-RU" altLang="ru-RU" sz="3200" b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3600" b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Сумма двух острых углов  прямоугольного треугольника равна 90</a:t>
            </a:r>
            <a:r>
              <a:rPr lang="ru-RU" altLang="ru-RU" sz="3600" b="1" baseline="30000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altLang="ru-RU" sz="3600" b="1" dirty="0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4226" y="4356905"/>
            <a:ext cx="8082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ru-RU" alt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alt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91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build="p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28577" y="202960"/>
            <a:ext cx="6034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4814" y="1265880"/>
            <a:ext cx="8175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необходимые измерения и заполните таблицу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348003"/>
              </p:ext>
            </p:extLst>
          </p:nvPr>
        </p:nvGraphicFramePr>
        <p:xfrm>
          <a:off x="1018652" y="2144134"/>
          <a:ext cx="10093296" cy="2622111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666012">
                  <a:extLst>
                    <a:ext uri="{9D8B030D-6E8A-4147-A177-3AD203B41FA5}">
                      <a16:colId xmlns:a16="http://schemas.microsoft.com/office/drawing/2014/main" val="188649789"/>
                    </a:ext>
                  </a:extLst>
                </a:gridCol>
                <a:gridCol w="2277216">
                  <a:extLst>
                    <a:ext uri="{9D8B030D-6E8A-4147-A177-3AD203B41FA5}">
                      <a16:colId xmlns:a16="http://schemas.microsoft.com/office/drawing/2014/main" val="983655733"/>
                    </a:ext>
                  </a:extLst>
                </a:gridCol>
                <a:gridCol w="2149521">
                  <a:extLst>
                    <a:ext uri="{9D8B030D-6E8A-4147-A177-3AD203B41FA5}">
                      <a16:colId xmlns:a16="http://schemas.microsoft.com/office/drawing/2014/main" val="3074021303"/>
                    </a:ext>
                  </a:extLst>
                </a:gridCol>
                <a:gridCol w="2000547">
                  <a:extLst>
                    <a:ext uri="{9D8B030D-6E8A-4147-A177-3AD203B41FA5}">
                      <a16:colId xmlns:a16="http://schemas.microsoft.com/office/drawing/2014/main" val="4149840688"/>
                    </a:ext>
                  </a:extLst>
                </a:gridCol>
              </a:tblGrid>
              <a:tr h="589377"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0751162"/>
                  </a:ext>
                </a:extLst>
              </a:tr>
              <a:tr h="7253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Измерьте стороны треугольника</a:t>
                      </a:r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318322"/>
                  </a:ext>
                </a:extLst>
              </a:tr>
              <a:tr h="1209774">
                <a:tc>
                  <a:txBody>
                    <a:bodyPr/>
                    <a:lstStyle/>
                    <a:p>
                      <a:r>
                        <a:rPr lang="ru-RU" sz="2400" b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Сравните гипотенузу с каждым катетом  и сделайте вывод</a:t>
                      </a:r>
                      <a:endParaRPr lang="ru-RU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sz="2400" dirty="0"/>
                    </a:p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809944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644814" y="4981125"/>
            <a:ext cx="8175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вывод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18652" y="5657670"/>
            <a:ext cx="84439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Гипотенуза – самая большая сторона в треугольнике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80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61252" y="325369"/>
            <a:ext cx="8073886" cy="589032"/>
          </a:xfrm>
        </p:spPr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Свойство 2: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36423" y="1073428"/>
            <a:ext cx="10655577" cy="901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StarSymbol" charset="0"/>
              <a:buNone/>
              <a:defRPr/>
            </a:pPr>
            <a:r>
              <a:rPr lang="ru-RU" altLang="ru-RU" sz="3600" b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Гипотенуза - большая из сторон в прямоугольном треугольнике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89235" y="5828387"/>
            <a:ext cx="3603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47538" y="2098051"/>
            <a:ext cx="4683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973125" y="5867548"/>
            <a:ext cx="5040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915424" y="2554604"/>
            <a:ext cx="698132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АВ ˃ ВС,  АВ ˃ АС</a:t>
            </a:r>
            <a:endParaRPr lang="ru-RU" altLang="ru-RU" sz="3200" b="1" dirty="0">
              <a:solidFill>
                <a:srgbClr val="3333CC"/>
              </a:solidFill>
              <a:sym typeface="Symbol" pitchFamily="18" charset="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718" y="2421217"/>
            <a:ext cx="1675407" cy="390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40454" y="5761370"/>
            <a:ext cx="2788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u="sng" dirty="0">
                <a:solidFill>
                  <a:srgbClr val="3333CC"/>
                </a:solidFill>
                <a:sym typeface="Symbol" pitchFamily="18" charset="2"/>
              </a:rPr>
              <a:t> </a:t>
            </a:r>
            <a:r>
              <a:rPr lang="ru-RU" altLang="ru-RU" sz="3200" b="1" u="sng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Стр.118 №457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73125" y="4408202"/>
            <a:ext cx="79002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Против меньшего  угла лежит…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15424" y="3481403"/>
            <a:ext cx="74507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Против большей стороны лежит…</a:t>
            </a:r>
          </a:p>
        </p:txBody>
      </p:sp>
    </p:spTree>
    <p:extLst>
      <p:ext uri="{BB962C8B-B14F-4D97-AF65-F5344CB8AC3E}">
        <p14:creationId xmlns:p14="http://schemas.microsoft.com/office/powerpoint/2010/main" val="38758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1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08c9-00070da8-0b57687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7156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79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28577" y="202960"/>
            <a:ext cx="6034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4814" y="1265880"/>
            <a:ext cx="8175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необходимые измерения и заполните таблицу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644814" y="4835369"/>
            <a:ext cx="8175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вывод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18652" y="5803884"/>
            <a:ext cx="8175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Катет в два раза меньше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394540"/>
              </p:ext>
            </p:extLst>
          </p:nvPr>
        </p:nvGraphicFramePr>
        <p:xfrm>
          <a:off x="1195453" y="1942633"/>
          <a:ext cx="9817103" cy="2639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71233">
                  <a:extLst>
                    <a:ext uri="{9D8B030D-6E8A-4147-A177-3AD203B41FA5}">
                      <a16:colId xmlns:a16="http://schemas.microsoft.com/office/drawing/2014/main" val="4199924165"/>
                    </a:ext>
                  </a:extLst>
                </a:gridCol>
                <a:gridCol w="3145870">
                  <a:extLst>
                    <a:ext uri="{9D8B030D-6E8A-4147-A177-3AD203B41FA5}">
                      <a16:colId xmlns:a16="http://schemas.microsoft.com/office/drawing/2014/main" val="519204449"/>
                    </a:ext>
                  </a:extLst>
                </a:gridCol>
              </a:tblGrid>
              <a:tr h="4288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398241"/>
                  </a:ext>
                </a:extLst>
              </a:tr>
              <a:tr h="564553">
                <a:tc>
                  <a:txBody>
                    <a:bodyPr/>
                    <a:lstStyle/>
                    <a:p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Измерьте гипотенузу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155233"/>
                  </a:ext>
                </a:extLst>
              </a:tr>
              <a:tr h="7635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Измерьте катет противолежащий углу в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24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̊</a:t>
                      </a:r>
                    </a:p>
                    <a:p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174579"/>
                  </a:ext>
                </a:extLst>
              </a:tr>
              <a:tr h="763565">
                <a:tc>
                  <a:txBody>
                    <a:bodyPr/>
                    <a:lstStyle/>
                    <a:p>
                      <a:r>
                        <a:rPr lang="ru-RU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Сравните этот катет с гипотенузой</a:t>
                      </a:r>
                      <a:endParaRPr lang="ru-RU" sz="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579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331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61252" y="325369"/>
            <a:ext cx="8073886" cy="589032"/>
          </a:xfrm>
        </p:spPr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Свойство 3: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610593" y="1057729"/>
            <a:ext cx="10034636" cy="1255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just">
              <a:spcBef>
                <a:spcPct val="50000"/>
              </a:spcBef>
              <a:buNone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Катет прямоугольного треугольника, лежащий против угла в 30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равен половине гипотенузы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89235" y="5828387"/>
            <a:ext cx="3603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47538" y="2098051"/>
            <a:ext cx="4683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3211661" y="5867548"/>
            <a:ext cx="5040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146" y="1998858"/>
            <a:ext cx="1989781" cy="434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214512" y="2855411"/>
            <a:ext cx="7921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30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°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893905" y="2047514"/>
            <a:ext cx="3627782" cy="1721476"/>
            <a:chOff x="4726058" y="2436382"/>
            <a:chExt cx="3627782" cy="1721476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FilmGrain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08" t="-2678" r="31775" b="2678"/>
            <a:stretch/>
          </p:blipFill>
          <p:spPr bwMode="auto">
            <a:xfrm>
              <a:off x="6000198" y="2436382"/>
              <a:ext cx="599385" cy="1721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726058" y="2963055"/>
              <a:ext cx="36277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СА =      АВ 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224367" y="4062404"/>
            <a:ext cx="4569230" cy="2805805"/>
            <a:chOff x="5221680" y="4234070"/>
            <a:chExt cx="4569230" cy="2805805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5221680" y="4234070"/>
              <a:ext cx="4569230" cy="2805805"/>
              <a:chOff x="2262671" y="2486095"/>
              <a:chExt cx="3462344" cy="2244932"/>
            </a:xfrm>
          </p:grpSpPr>
          <p:grpSp>
            <p:nvGrpSpPr>
              <p:cNvPr id="19" name="Группа 18"/>
              <p:cNvGrpSpPr/>
              <p:nvPr/>
            </p:nvGrpSpPr>
            <p:grpSpPr>
              <a:xfrm>
                <a:off x="2262671" y="2486095"/>
                <a:ext cx="3462344" cy="2244932"/>
                <a:chOff x="2262670" y="2486094"/>
                <a:chExt cx="5894429" cy="3574739"/>
              </a:xfrm>
            </p:grpSpPr>
            <p:pic>
              <p:nvPicPr>
                <p:cNvPr id="21" name="Picture 2" descr="https://fhd.videouroki.net/tests/519877/image_5e7de03a663df.png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62670" y="2486094"/>
                  <a:ext cx="5251313" cy="357473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4821075" y="4865036"/>
                  <a:ext cx="1645727" cy="9311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B8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defTabSz="449263" fontAlgn="base">
                    <a:spcBef>
                      <a:spcPct val="5000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Arial" panose="020B0604020202020204" pitchFamily="34" charset="0"/>
                    <a:buNone/>
                    <a:defRPr/>
                  </a:pPr>
                  <a:r>
                    <a:rPr lang="ru-RU" altLang="ru-RU" sz="3200" b="1" dirty="0">
                      <a:solidFill>
                        <a:srgbClr val="FF33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rPr>
                    <a:t>30</a:t>
                  </a:r>
                  <a:r>
                    <a:rPr lang="ru-RU" altLang="ru-RU" sz="3200" b="1" baseline="30000" dirty="0">
                      <a:solidFill>
                        <a:srgbClr val="FF33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rPr>
                    <a:t>0</a:t>
                  </a:r>
                  <a:endParaRPr lang="ru-RU" altLang="ru-RU" sz="3200" b="1" dirty="0">
                    <a:solidFill>
                      <a:srgbClr val="FF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endParaRPr>
                </a:p>
              </p:txBody>
            </p:sp>
            <p:sp>
              <p:nvSpPr>
                <p:cNvPr id="2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25385" y="3102965"/>
                  <a:ext cx="4331714" cy="5881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B8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defTabSz="449263" fontAlgn="base">
                    <a:spcBef>
                      <a:spcPct val="5000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Arial" panose="020B0604020202020204" pitchFamily="34" charset="0"/>
                    <a:buNone/>
                    <a:defRPr/>
                  </a:pPr>
                  <a:r>
                    <a:rPr lang="ru-RU" altLang="ru-RU" sz="2400" b="1" dirty="0">
                      <a:solidFill>
                        <a:srgbClr val="FF33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Найдите АВ?</a:t>
                  </a:r>
                </a:p>
              </p:txBody>
            </p:sp>
          </p:grpSp>
          <p:sp>
            <p:nvSpPr>
              <p:cNvPr id="20" name="Text Box 11"/>
              <p:cNvSpPr txBox="1">
                <a:spLocks noChangeArrowheads="1"/>
              </p:cNvSpPr>
              <p:nvPr/>
            </p:nvSpPr>
            <p:spPr bwMode="auto">
              <a:xfrm rot="16200000">
                <a:off x="1979861" y="3459591"/>
                <a:ext cx="966688" cy="3964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449263" fontAlgn="base">
                  <a:spcBef>
                    <a:spcPct val="500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buNone/>
                  <a:defRPr/>
                </a:pPr>
                <a:r>
                  <a:rPr lang="ru-RU" altLang="ru-RU" sz="2800" b="1" dirty="0">
                    <a:solidFill>
                      <a:srgbClr val="FF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12 см</a:t>
                </a:r>
              </a:p>
            </p:txBody>
          </p:sp>
        </p:grpSp>
        <p:sp>
          <p:nvSpPr>
            <p:cNvPr id="24" name="Text Box 11"/>
            <p:cNvSpPr txBox="1">
              <a:spLocks noChangeArrowheads="1"/>
            </p:cNvSpPr>
            <p:nvPr/>
          </p:nvSpPr>
          <p:spPr bwMode="auto">
            <a:xfrm>
              <a:off x="6163839" y="4275342"/>
              <a:ext cx="335784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Задача.</a:t>
              </a:r>
            </a:p>
          </p:txBody>
        </p:sp>
      </p:grpSp>
      <p:sp>
        <p:nvSpPr>
          <p:cNvPr id="25" name="Text Box 11">
            <a:extLst>
              <a:ext uri="{FF2B5EF4-FFF2-40B4-BE49-F238E27FC236}">
                <a16:creationId xmlns:a16="http://schemas.microsoft.com/office/drawing/2014/main" id="{F8F611BF-DC54-4554-AE6E-AE8085F9D064}"/>
              </a:ext>
            </a:extLst>
          </p:cNvPr>
          <p:cNvSpPr txBox="1">
            <a:spLocks noChangeArrowheads="1"/>
          </p:cNvSpPr>
          <p:nvPr/>
        </p:nvSpPr>
        <p:spPr bwMode="auto">
          <a:xfrm rot="2072042">
            <a:off x="6023808" y="5352064"/>
            <a:ext cx="120820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24 см</a:t>
            </a:r>
          </a:p>
        </p:txBody>
      </p:sp>
    </p:spTree>
    <p:extLst>
      <p:ext uri="{BB962C8B-B14F-4D97-AF65-F5344CB8AC3E}">
        <p14:creationId xmlns:p14="http://schemas.microsoft.com/office/powerpoint/2010/main" val="175749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359" y="120558"/>
            <a:ext cx="2234624" cy="1760656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84853" y="1530248"/>
            <a:ext cx="9144000" cy="1064246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ГЕОМЕТРИЧЕСКИЙ ФУТБОЛ</a:t>
            </a:r>
            <a:endParaRPr lang="ru-RU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67948" y="2806908"/>
            <a:ext cx="8289235" cy="2222292"/>
          </a:xfrm>
        </p:spPr>
        <p:txBody>
          <a:bodyPr>
            <a:noAutofit/>
          </a:bodyPr>
          <a:lstStyle/>
          <a:p>
            <a:pPr marL="412750" lvl="0" indent="-342900" algn="l" defTabSz="449263" fontAlgn="base" hangingPunct="0">
              <a:spcBef>
                <a:spcPct val="0"/>
              </a:spcBef>
              <a:spcAft>
                <a:spcPts val="1425"/>
              </a:spcAft>
              <a:buClr>
                <a:srgbClr val="002060"/>
              </a:buClr>
              <a:buSzPct val="107000"/>
              <a:buFont typeface="Wingdings" panose="05000000000000000000" pitchFamily="2" charset="2"/>
              <a:buChar char="q"/>
              <a:defRPr/>
            </a:pPr>
            <a:r>
              <a:rPr lang="ru-RU" alt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Каждой команде предлагается по очереди  решить задачу.</a:t>
            </a:r>
          </a:p>
          <a:p>
            <a:pPr marL="412750" lvl="0" indent="-342900" algn="l" defTabSz="449263" fontAlgn="base" hangingPunct="0">
              <a:spcBef>
                <a:spcPct val="0"/>
              </a:spcBef>
              <a:spcAft>
                <a:spcPts val="1425"/>
              </a:spcAft>
              <a:buClr>
                <a:srgbClr val="002060"/>
              </a:buClr>
              <a:buSzPct val="107000"/>
              <a:buFont typeface="Wingdings" panose="05000000000000000000" pitchFamily="2" charset="2"/>
              <a:buChar char="q"/>
              <a:defRPr/>
            </a:pPr>
            <a:r>
              <a:rPr lang="ru-RU" alt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 Если команда дает верный ответ, то это значит, что она забила гол в ворота соперников.</a:t>
            </a:r>
          </a:p>
          <a:p>
            <a:pPr marL="412750" lvl="0" indent="-342900" algn="l" defTabSz="449263" fontAlgn="base" hangingPunct="0">
              <a:spcBef>
                <a:spcPct val="0"/>
              </a:spcBef>
              <a:spcAft>
                <a:spcPts val="1425"/>
              </a:spcAft>
              <a:buClr>
                <a:srgbClr val="002060"/>
              </a:buClr>
              <a:buSzPct val="107000"/>
              <a:buFont typeface="Wingdings" panose="05000000000000000000" pitchFamily="2" charset="2"/>
              <a:buChar char="q"/>
              <a:defRPr/>
            </a:pPr>
            <a:r>
              <a:rPr lang="ru-RU" alt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  Если команда не может ответить на вопрос или дает неверный ответ, то право ответа переходит к команде соперников. </a:t>
            </a:r>
          </a:p>
          <a:p>
            <a:pPr marL="342900" indent="-342900" algn="l">
              <a:buClr>
                <a:srgbClr val="002060"/>
              </a:buClr>
              <a:buFont typeface="Wingdings" panose="05000000000000000000" pitchFamily="2" charset="2"/>
              <a:buChar char="q"/>
            </a:pPr>
            <a:endParaRPr lang="ru-RU" dirty="0"/>
          </a:p>
        </p:txBody>
      </p:sp>
      <p:pic>
        <p:nvPicPr>
          <p:cNvPr id="6" name="Picture 14" descr="Анимированные и статичные футбольные аватар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567" y="5773737"/>
            <a:ext cx="1368425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90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media.baamboozle.com/uploads/images/576630/1643127826_701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3" y="0"/>
            <a:ext cx="11166760" cy="708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3001617" y="715618"/>
            <a:ext cx="5923722" cy="3748545"/>
            <a:chOff x="2051050" y="1196975"/>
            <a:chExt cx="4683125" cy="2900387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2411413" y="1628775"/>
              <a:ext cx="3816350" cy="2087563"/>
            </a:xfrm>
            <a:prstGeom prst="rtTriangle">
              <a:avLst/>
            </a:prstGeom>
            <a:gradFill rotWithShape="1">
              <a:gsLst>
                <a:gs pos="0">
                  <a:srgbClr val="FF9999"/>
                </a:gs>
                <a:gs pos="50000">
                  <a:srgbClr val="FFDDDD"/>
                </a:gs>
                <a:gs pos="100000">
                  <a:srgbClr val="FF9999"/>
                </a:gs>
              </a:gsLst>
              <a:lin ang="2700000" scaled="1"/>
            </a:gradFill>
            <a:ln w="28575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auto">
            <a:xfrm>
              <a:off x="4985151" y="3299604"/>
              <a:ext cx="722312" cy="5000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3600" b="1" dirty="0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38</a:t>
              </a:r>
              <a:r>
                <a:rPr lang="ru-RU" altLang="ru-RU" sz="3600" b="1" baseline="30000" dirty="0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altLang="ru-RU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17"/>
            <p:cNvSpPr txBox="1">
              <a:spLocks noChangeArrowheads="1"/>
            </p:cNvSpPr>
            <p:nvPr/>
          </p:nvSpPr>
          <p:spPr bwMode="auto">
            <a:xfrm>
              <a:off x="2411413" y="1700213"/>
              <a:ext cx="360362" cy="595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4400" b="1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sp>
          <p:nvSpPr>
            <p:cNvPr id="10" name="Text Box 19"/>
            <p:cNvSpPr txBox="1">
              <a:spLocks noChangeArrowheads="1"/>
            </p:cNvSpPr>
            <p:nvPr/>
          </p:nvSpPr>
          <p:spPr bwMode="auto">
            <a:xfrm>
              <a:off x="2268538" y="1196975"/>
              <a:ext cx="433387" cy="4524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 dirty="0">
                  <a:solidFill>
                    <a:srgbClr val="663300"/>
                  </a:solidFill>
                  <a:cs typeface="Times New Roman" panose="02020603050405020304" pitchFamily="18" charset="0"/>
                </a:rPr>
                <a:t>В</a:t>
              </a:r>
            </a:p>
          </p:txBody>
        </p:sp>
        <p:sp>
          <p:nvSpPr>
            <p:cNvPr id="11" name="Text Box 20"/>
            <p:cNvSpPr txBox="1">
              <a:spLocks noChangeArrowheads="1"/>
            </p:cNvSpPr>
            <p:nvPr/>
          </p:nvSpPr>
          <p:spPr bwMode="auto">
            <a:xfrm>
              <a:off x="6300788" y="3573463"/>
              <a:ext cx="433387" cy="4524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С</a:t>
              </a:r>
            </a:p>
          </p:txBody>
        </p:sp>
        <p:sp>
          <p:nvSpPr>
            <p:cNvPr id="12" name="Text Box 21"/>
            <p:cNvSpPr txBox="1">
              <a:spLocks noChangeArrowheads="1"/>
            </p:cNvSpPr>
            <p:nvPr/>
          </p:nvSpPr>
          <p:spPr bwMode="auto">
            <a:xfrm>
              <a:off x="2051050" y="3644900"/>
              <a:ext cx="433388" cy="4524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А</a:t>
              </a:r>
            </a:p>
          </p:txBody>
        </p:sp>
      </p:grpSp>
      <p:sp>
        <p:nvSpPr>
          <p:cNvPr id="15" name="Text Box 16">
            <a:extLst>
              <a:ext uri="{FF2B5EF4-FFF2-40B4-BE49-F238E27FC236}">
                <a16:creationId xmlns:a16="http://schemas.microsoft.com/office/drawing/2014/main" id="{F30F4A89-8451-41C9-84CA-7A89D7C15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7443" y="1497186"/>
            <a:ext cx="819281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ru-RU" alt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alt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6" descr="Анимированные и статичные футбольные аватары">
            <a:extLst>
              <a:ext uri="{FF2B5EF4-FFF2-40B4-BE49-F238E27FC236}">
                <a16:creationId xmlns:a16="http://schemas.microsoft.com/office/drawing/2014/main" id="{B0546451-6169-4F4E-8962-214E5DA3817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025" y="3980417"/>
            <a:ext cx="2343746" cy="1857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female-voice-of-god-voice-saying-goal-">
            <a:hlinkClick r:id="" action="ppaction://media"/>
            <a:extLst>
              <a:ext uri="{FF2B5EF4-FFF2-40B4-BE49-F238E27FC236}">
                <a16:creationId xmlns:a16="http://schemas.microsoft.com/office/drawing/2014/main" id="{5056DA6B-B120-4D5D-B00A-04EC4904CA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86717" y="4598634"/>
            <a:ext cx="408361" cy="40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1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media.baamboozle.com/uploads/images/576630/1643127826_701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3" y="0"/>
            <a:ext cx="11166760" cy="708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207892" y="950153"/>
            <a:ext cx="5740649" cy="4655516"/>
            <a:chOff x="1493597" y="1844675"/>
            <a:chExt cx="4010731" cy="3313113"/>
          </a:xfrm>
        </p:grpSpPr>
        <p:sp>
          <p:nvSpPr>
            <p:cNvPr id="4" name="Text Box 10"/>
            <p:cNvSpPr txBox="1">
              <a:spLocks noChangeArrowheads="1"/>
            </p:cNvSpPr>
            <p:nvPr/>
          </p:nvSpPr>
          <p:spPr bwMode="auto">
            <a:xfrm>
              <a:off x="3203575" y="1844675"/>
              <a:ext cx="433388" cy="4599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6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В</a:t>
              </a:r>
            </a:p>
          </p:txBody>
        </p:sp>
        <p:sp>
          <p:nvSpPr>
            <p:cNvPr id="5" name="Text Box 11"/>
            <p:cNvSpPr txBox="1">
              <a:spLocks noChangeArrowheads="1"/>
            </p:cNvSpPr>
            <p:nvPr/>
          </p:nvSpPr>
          <p:spPr bwMode="auto">
            <a:xfrm>
              <a:off x="5070940" y="3846718"/>
              <a:ext cx="433388" cy="4599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600" b="1" dirty="0">
                  <a:solidFill>
                    <a:srgbClr val="663300"/>
                  </a:solidFill>
                  <a:cs typeface="Times New Roman" panose="02020603050405020304" pitchFamily="18" charset="0"/>
                </a:rPr>
                <a:t>С</a:t>
              </a:r>
            </a:p>
          </p:txBody>
        </p:sp>
        <p:sp>
          <p:nvSpPr>
            <p:cNvPr id="6" name="Text Box 12"/>
            <p:cNvSpPr txBox="1">
              <a:spLocks noChangeArrowheads="1"/>
            </p:cNvSpPr>
            <p:nvPr/>
          </p:nvSpPr>
          <p:spPr bwMode="auto">
            <a:xfrm>
              <a:off x="1493597" y="3846718"/>
              <a:ext cx="433388" cy="4599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600" b="1" dirty="0">
                  <a:solidFill>
                    <a:srgbClr val="663300"/>
                  </a:solidFill>
                  <a:cs typeface="Times New Roman" panose="02020603050405020304" pitchFamily="18" charset="0"/>
                </a:rPr>
                <a:t>А</a:t>
              </a:r>
            </a:p>
          </p:txBody>
        </p:sp>
        <p:grpSp>
          <p:nvGrpSpPr>
            <p:cNvPr id="7" name="Group 17"/>
            <p:cNvGrpSpPr>
              <a:grpSpLocks/>
            </p:cNvGrpSpPr>
            <p:nvPr/>
          </p:nvGrpSpPr>
          <p:grpSpPr bwMode="auto">
            <a:xfrm rot="8135707">
              <a:off x="2195513" y="2781300"/>
              <a:ext cx="2447925" cy="2376488"/>
              <a:chOff x="1565" y="1253"/>
              <a:chExt cx="1542" cy="1497"/>
            </a:xfrm>
          </p:grpSpPr>
          <p:sp>
            <p:nvSpPr>
              <p:cNvPr id="12" name="AutoShape 15"/>
              <p:cNvSpPr>
                <a:spLocks noChangeArrowheads="1"/>
              </p:cNvSpPr>
              <p:nvPr/>
            </p:nvSpPr>
            <p:spPr bwMode="auto">
              <a:xfrm>
                <a:off x="1565" y="1253"/>
                <a:ext cx="1542" cy="1496"/>
              </a:xfrm>
              <a:prstGeom prst="rtTriangle">
                <a:avLst/>
              </a:prstGeom>
              <a:gradFill rotWithShape="1">
                <a:gsLst>
                  <a:gs pos="0">
                    <a:srgbClr val="FFCC99"/>
                  </a:gs>
                  <a:gs pos="50000">
                    <a:srgbClr val="FFE9D2"/>
                  </a:gs>
                  <a:gs pos="100000">
                    <a:srgbClr val="FFCC99"/>
                  </a:gs>
                </a:gsLst>
                <a:lin ang="18900000" scaled="1"/>
              </a:gradFill>
              <a:ln w="12700">
                <a:solidFill>
                  <a:srgbClr val="A5002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449263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buNone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Rectangle 16"/>
              <p:cNvSpPr>
                <a:spLocks noChangeArrowheads="1"/>
              </p:cNvSpPr>
              <p:nvPr/>
            </p:nvSpPr>
            <p:spPr bwMode="auto">
              <a:xfrm>
                <a:off x="1565" y="2614"/>
                <a:ext cx="136" cy="136"/>
              </a:xfrm>
              <a:prstGeom prst="rect">
                <a:avLst/>
              </a:prstGeom>
              <a:noFill/>
              <a:ln w="19050">
                <a:solidFill>
                  <a:srgbClr val="A5002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449263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buNone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2124075" y="3500438"/>
              <a:ext cx="36036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36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?</a:t>
              </a:r>
            </a:p>
          </p:txBody>
        </p:sp>
        <p:sp>
          <p:nvSpPr>
            <p:cNvPr id="9" name="Text Box 18"/>
            <p:cNvSpPr txBox="1">
              <a:spLocks noChangeArrowheads="1"/>
            </p:cNvSpPr>
            <p:nvPr/>
          </p:nvSpPr>
          <p:spPr bwMode="auto">
            <a:xfrm>
              <a:off x="4427538" y="3500438"/>
              <a:ext cx="360362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36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?</a:t>
              </a:r>
            </a:p>
          </p:txBody>
        </p:sp>
        <p:sp>
          <p:nvSpPr>
            <p:cNvPr id="10" name="Line 19"/>
            <p:cNvSpPr>
              <a:spLocks noChangeShapeType="1"/>
            </p:cNvSpPr>
            <p:nvPr/>
          </p:nvSpPr>
          <p:spPr bwMode="auto">
            <a:xfrm>
              <a:off x="2627313" y="2924175"/>
              <a:ext cx="144462" cy="144463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Line 20"/>
            <p:cNvSpPr>
              <a:spLocks noChangeShapeType="1"/>
            </p:cNvSpPr>
            <p:nvPr/>
          </p:nvSpPr>
          <p:spPr bwMode="auto">
            <a:xfrm flipV="1">
              <a:off x="4140200" y="2997200"/>
              <a:ext cx="144463" cy="144463"/>
            </a:xfrm>
            <a:prstGeom prst="line">
              <a:avLst/>
            </a:prstGeom>
            <a:noFill/>
            <a:ln w="28575">
              <a:solidFill>
                <a:srgbClr val="A50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8" name="Text Box 16">
            <a:extLst>
              <a:ext uri="{FF2B5EF4-FFF2-40B4-BE49-F238E27FC236}">
                <a16:creationId xmlns:a16="http://schemas.microsoft.com/office/drawing/2014/main" id="{3AC40D1B-EC17-4B1C-AD60-277875D024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4336" y="3334086"/>
            <a:ext cx="819281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ru-RU" alt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alt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16">
            <a:extLst>
              <a:ext uri="{FF2B5EF4-FFF2-40B4-BE49-F238E27FC236}">
                <a16:creationId xmlns:a16="http://schemas.microsoft.com/office/drawing/2014/main" id="{726B3808-4783-465B-9CD3-2341EEFD1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2807" y="3298784"/>
            <a:ext cx="819281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ru-RU" alt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alt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6" descr="Анимированные и статичные футбольные аватары">
            <a:extLst>
              <a:ext uri="{FF2B5EF4-FFF2-40B4-BE49-F238E27FC236}">
                <a16:creationId xmlns:a16="http://schemas.microsoft.com/office/drawing/2014/main" id="{458B25C4-C12A-48EE-8B1E-B7D6589BDE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025" y="3980417"/>
            <a:ext cx="2343746" cy="1857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female-voice-of-god-voice-saying-goal-">
            <a:hlinkClick r:id="" action="ppaction://media"/>
            <a:extLst>
              <a:ext uri="{FF2B5EF4-FFF2-40B4-BE49-F238E27FC236}">
                <a16:creationId xmlns:a16="http://schemas.microsoft.com/office/drawing/2014/main" id="{5A0C4586-8CD2-4ED1-A872-A9DF26C9B2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82894" y="4552559"/>
            <a:ext cx="319914" cy="31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9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4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86" y="307162"/>
            <a:ext cx="8309113" cy="645144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197804" y="1447368"/>
            <a:ext cx="3894081" cy="396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Жил мудрец на свете, который знал всё. Но один его ученик захотел доказать обратное. Что он сделал? Зажав в ладонях бабочку, он спросил: “Скажи, мудрец, какая бабочка у меня в руках: мёртвая или живая?” А сам думает: “Скажет живая – я ее омертвлю, скажет мёртвая – выпущу”. Мудрец, подумав, ответил:….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149459" y="328601"/>
            <a:ext cx="40425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Выберите одну из бабочек и посадите ее на свою ладонь, а я вам в расскажу легенду… 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20623" y="662538"/>
            <a:ext cx="5898182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вы считаете, что ответил мудрец?                                        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83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media.baamboozle.com/uploads/images/576630/1643127826_701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3" y="0"/>
            <a:ext cx="11166760" cy="708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746224" y="854766"/>
            <a:ext cx="4006298" cy="4699906"/>
            <a:chOff x="3746224" y="854766"/>
            <a:chExt cx="4006298" cy="4699906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3746224" y="854766"/>
              <a:ext cx="4006298" cy="4699906"/>
              <a:chOff x="1619250" y="333375"/>
              <a:chExt cx="3457575" cy="3863694"/>
            </a:xfrm>
          </p:grpSpPr>
          <p:sp>
            <p:nvSpPr>
              <p:cNvPr id="4" name="AutoShape 3"/>
              <p:cNvSpPr>
                <a:spLocks noChangeArrowheads="1"/>
              </p:cNvSpPr>
              <p:nvPr/>
            </p:nvSpPr>
            <p:spPr bwMode="auto">
              <a:xfrm rot="16200000">
                <a:off x="1799432" y="803335"/>
                <a:ext cx="3024187" cy="2663825"/>
              </a:xfrm>
              <a:prstGeom prst="rtTriangle">
                <a:avLst/>
              </a:prstGeom>
              <a:gradFill rotWithShape="1">
                <a:gsLst>
                  <a:gs pos="0">
                    <a:srgbClr val="FFE9D2"/>
                  </a:gs>
                  <a:gs pos="100000">
                    <a:srgbClr val="FFCC99"/>
                  </a:gs>
                </a:gsLst>
                <a:lin ang="18900000" scaled="1"/>
              </a:gradFill>
              <a:ln w="28575">
                <a:solidFill>
                  <a:srgbClr val="8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449263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buNone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" name="Text Box 9"/>
              <p:cNvSpPr txBox="1">
                <a:spLocks noChangeArrowheads="1"/>
              </p:cNvSpPr>
              <p:nvPr/>
            </p:nvSpPr>
            <p:spPr bwMode="auto">
              <a:xfrm>
                <a:off x="2304256" y="3199887"/>
                <a:ext cx="360362" cy="480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defTabSz="449263" fontAlgn="base">
                  <a:spcBef>
                    <a:spcPct val="500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buNone/>
                  <a:defRPr/>
                </a:pPr>
                <a:r>
                  <a:rPr lang="ru-RU" altLang="ru-RU" sz="3200" b="1" dirty="0">
                    <a:solidFill>
                      <a:srgbClr val="FF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  <p:sp>
            <p:nvSpPr>
              <p:cNvPr id="6" name="Text Box 10"/>
              <p:cNvSpPr txBox="1">
                <a:spLocks noChangeArrowheads="1"/>
              </p:cNvSpPr>
              <p:nvPr/>
            </p:nvSpPr>
            <p:spPr bwMode="auto">
              <a:xfrm>
                <a:off x="3525838" y="3235606"/>
                <a:ext cx="722313" cy="480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defTabSz="449263" fontAlgn="base">
                  <a:spcBef>
                    <a:spcPct val="500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buNone/>
                  <a:defRPr/>
                </a:pPr>
                <a:r>
                  <a:rPr lang="en-US" altLang="ru-RU" sz="3200" b="1" dirty="0">
                    <a:solidFill>
                      <a:srgbClr val="66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ru-RU" altLang="ru-RU" sz="3200" b="1" dirty="0">
                    <a:solidFill>
                      <a:srgbClr val="66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ru-RU" altLang="ru-RU" sz="3200" b="1" baseline="30000" dirty="0">
                    <a:solidFill>
                      <a:srgbClr val="66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altLang="ru-RU" sz="3200" b="1" dirty="0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Text Box 11"/>
              <p:cNvSpPr txBox="1">
                <a:spLocks noChangeArrowheads="1"/>
              </p:cNvSpPr>
              <p:nvPr/>
            </p:nvSpPr>
            <p:spPr bwMode="auto">
              <a:xfrm>
                <a:off x="1619250" y="3573463"/>
                <a:ext cx="433388" cy="480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1pPr>
                <a:lvl2pPr marL="742950" indent="-28575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2pPr>
                <a:lvl3pPr marL="11430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3pPr>
                <a:lvl4pPr marL="16002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4pPr>
                <a:lvl5pPr marL="20574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9pPr>
              </a:lstStyle>
              <a:p>
                <a:pPr defTabSz="449263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ru-RU" altLang="ru-RU" sz="3200" b="1" dirty="0">
                    <a:solidFill>
                      <a:srgbClr val="663300"/>
                    </a:solidFill>
                    <a:cs typeface="Times New Roman" panose="02020603050405020304" pitchFamily="18" charset="0"/>
                  </a:rPr>
                  <a:t>А</a:t>
                </a:r>
              </a:p>
            </p:txBody>
          </p:sp>
          <p:sp>
            <p:nvSpPr>
              <p:cNvPr id="8" name="Text Box 12"/>
              <p:cNvSpPr txBox="1">
                <a:spLocks noChangeArrowheads="1"/>
              </p:cNvSpPr>
              <p:nvPr/>
            </p:nvSpPr>
            <p:spPr bwMode="auto">
              <a:xfrm>
                <a:off x="4284663" y="333375"/>
                <a:ext cx="433387" cy="480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1pPr>
                <a:lvl2pPr marL="742950" indent="-28575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2pPr>
                <a:lvl3pPr marL="11430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3pPr>
                <a:lvl4pPr marL="16002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4pPr>
                <a:lvl5pPr marL="20574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9pPr>
              </a:lstStyle>
              <a:p>
                <a:pPr defTabSz="449263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ru-RU" altLang="ru-RU" sz="3200" b="1">
                    <a:solidFill>
                      <a:srgbClr val="663300"/>
                    </a:solidFill>
                    <a:cs typeface="Times New Roman" panose="02020603050405020304" pitchFamily="18" charset="0"/>
                  </a:rPr>
                  <a:t>В</a:t>
                </a:r>
              </a:p>
            </p:txBody>
          </p:sp>
          <p:sp>
            <p:nvSpPr>
              <p:cNvPr id="9" name="Text Box 13"/>
              <p:cNvSpPr txBox="1">
                <a:spLocks noChangeArrowheads="1"/>
              </p:cNvSpPr>
              <p:nvPr/>
            </p:nvSpPr>
            <p:spPr bwMode="auto">
              <a:xfrm>
                <a:off x="4643438" y="3573463"/>
                <a:ext cx="433387" cy="480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1pPr>
                <a:lvl2pPr marL="742950" indent="-28575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2pPr>
                <a:lvl3pPr marL="11430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3pPr>
                <a:lvl4pPr marL="16002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4pPr>
                <a:lvl5pPr marL="20574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9pPr>
              </a:lstStyle>
              <a:p>
                <a:pPr defTabSz="449263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ru-RU" altLang="ru-RU" sz="3200" b="1">
                    <a:solidFill>
                      <a:srgbClr val="663300"/>
                    </a:solidFill>
                    <a:cs typeface="Times New Roman" panose="02020603050405020304" pitchFamily="18" charset="0"/>
                  </a:rPr>
                  <a:t>С</a:t>
                </a:r>
              </a:p>
            </p:txBody>
          </p:sp>
          <p:sp>
            <p:nvSpPr>
              <p:cNvPr id="10" name="Line 14"/>
              <p:cNvSpPr>
                <a:spLocks noChangeShapeType="1"/>
              </p:cNvSpPr>
              <p:nvPr/>
            </p:nvSpPr>
            <p:spPr bwMode="auto">
              <a:xfrm flipH="1">
                <a:off x="3492500" y="620713"/>
                <a:ext cx="1152525" cy="3024187"/>
              </a:xfrm>
              <a:prstGeom prst="line">
                <a:avLst/>
              </a:prstGeom>
              <a:noFill/>
              <a:ln w="19050">
                <a:solidFill>
                  <a:srgbClr val="A5002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63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Text Box 16"/>
              <p:cNvSpPr txBox="1">
                <a:spLocks noChangeArrowheads="1"/>
              </p:cNvSpPr>
              <p:nvPr/>
            </p:nvSpPr>
            <p:spPr bwMode="auto">
              <a:xfrm>
                <a:off x="3276600" y="3716338"/>
                <a:ext cx="433388" cy="480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1pPr>
                <a:lvl2pPr marL="742950" indent="-28575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2pPr>
                <a:lvl3pPr marL="11430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3pPr>
                <a:lvl4pPr marL="16002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4pPr>
                <a:lvl5pPr marL="2057400" indent="-228600"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defRPr>
                    <a:solidFill>
                      <a:schemeClr val="bg1"/>
                    </a:solidFill>
                    <a:latin typeface="Times New Roman" pitchFamily="18" charset="0"/>
                  </a:defRPr>
                </a:lvl9pPr>
              </a:lstStyle>
              <a:p>
                <a:pPr algn="ctr" defTabSz="449263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ru-RU" sz="3200" b="1">
                    <a:solidFill>
                      <a:srgbClr val="663300"/>
                    </a:solidFill>
                    <a:cs typeface="Times New Roman" panose="02020603050405020304" pitchFamily="18" charset="0"/>
                  </a:rPr>
                  <a:t>D</a:t>
                </a:r>
                <a:endPara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Line 19"/>
              <p:cNvSpPr>
                <a:spLocks noChangeShapeType="1"/>
              </p:cNvSpPr>
              <p:nvPr/>
            </p:nvSpPr>
            <p:spPr bwMode="auto">
              <a:xfrm>
                <a:off x="4284663" y="970693"/>
                <a:ext cx="162445" cy="130752"/>
              </a:xfrm>
              <a:prstGeom prst="line">
                <a:avLst/>
              </a:prstGeom>
              <a:noFill/>
              <a:ln w="28575">
                <a:solidFill>
                  <a:srgbClr val="99003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63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>
              <a:off x="7022869" y="1789067"/>
              <a:ext cx="227488" cy="23542"/>
            </a:xfrm>
            <a:prstGeom prst="line">
              <a:avLst/>
            </a:prstGeom>
            <a:noFill/>
            <a:ln w="28575">
              <a:solidFill>
                <a:srgbClr val="9900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7" name="Text Box 16">
            <a:extLst>
              <a:ext uri="{FF2B5EF4-FFF2-40B4-BE49-F238E27FC236}">
                <a16:creationId xmlns:a16="http://schemas.microsoft.com/office/drawing/2014/main" id="{90458906-E0BD-4D22-B231-66F6608592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8378" y="4236666"/>
            <a:ext cx="819281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alt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alt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6" descr="Анимированные и статичные футбольные аватары">
            <a:extLst>
              <a:ext uri="{FF2B5EF4-FFF2-40B4-BE49-F238E27FC236}">
                <a16:creationId xmlns:a16="http://schemas.microsoft.com/office/drawing/2014/main" id="{B5B0E020-B2C6-4406-8EBB-375E35C207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196" y="4134136"/>
            <a:ext cx="1890245" cy="149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female-voice-of-god-voice-saying-goal-">
            <a:hlinkClick r:id="" action="ppaction://media"/>
            <a:extLst>
              <a:ext uri="{FF2B5EF4-FFF2-40B4-BE49-F238E27FC236}">
                <a16:creationId xmlns:a16="http://schemas.microsoft.com/office/drawing/2014/main" id="{47DDE974-1F85-4584-B99C-1C5EDD634F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09211" y="4559831"/>
            <a:ext cx="377565" cy="37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0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41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20"/>
            </p:par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media.baamboozle.com/uploads/images/576630/1643127826_701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37" y="0"/>
            <a:ext cx="11166760" cy="708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4234083" y="682394"/>
            <a:ext cx="3617145" cy="4466290"/>
            <a:chOff x="1979613" y="333375"/>
            <a:chExt cx="2738437" cy="3810427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 rot="-5400000">
              <a:off x="1763713" y="1196975"/>
              <a:ext cx="3024187" cy="1871663"/>
            </a:xfrm>
            <a:prstGeom prst="rtTriangle">
              <a:avLst/>
            </a:prstGeom>
            <a:gradFill rotWithShape="1">
              <a:gsLst>
                <a:gs pos="0">
                  <a:srgbClr val="FF9999"/>
                </a:gs>
                <a:gs pos="50000">
                  <a:srgbClr val="FFDDDD"/>
                </a:gs>
                <a:gs pos="100000">
                  <a:srgbClr val="FF9999"/>
                </a:gs>
              </a:gsLst>
              <a:lin ang="2700000" scaled="1"/>
            </a:gradFill>
            <a:ln w="28575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 rot="17932361">
              <a:off x="2417763" y="1948755"/>
              <a:ext cx="1120775" cy="4427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3200" b="1" dirty="0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15 см</a:t>
              </a: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3209968" y="3063062"/>
              <a:ext cx="404285" cy="656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44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3708400" y="1268413"/>
              <a:ext cx="722313" cy="4989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3200" b="1" dirty="0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r>
                <a:rPr lang="ru-RU" altLang="ru-RU" sz="3200" b="1" baseline="30000" dirty="0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alt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1979613" y="3644900"/>
              <a:ext cx="433387" cy="4989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А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4284663" y="333375"/>
              <a:ext cx="433387" cy="4989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В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4284663" y="3644900"/>
              <a:ext cx="433387" cy="4989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С</a:t>
              </a:r>
            </a:p>
          </p:txBody>
        </p:sp>
      </p:grpSp>
      <p:sp>
        <p:nvSpPr>
          <p:cNvPr id="15" name="Text Box 8">
            <a:extLst>
              <a:ext uri="{FF2B5EF4-FFF2-40B4-BE49-F238E27FC236}">
                <a16:creationId xmlns:a16="http://schemas.microsoft.com/office/drawing/2014/main" id="{2151877A-8C3B-41AB-9493-F0B9F7D7AC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9396" y="3910078"/>
            <a:ext cx="1313686" cy="5847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7,5 см</a:t>
            </a:r>
          </a:p>
        </p:txBody>
      </p:sp>
      <p:pic>
        <p:nvPicPr>
          <p:cNvPr id="17" name="Picture 6" descr="Анимированные и статичные футбольные аватары">
            <a:extLst>
              <a:ext uri="{FF2B5EF4-FFF2-40B4-BE49-F238E27FC236}">
                <a16:creationId xmlns:a16="http://schemas.microsoft.com/office/drawing/2014/main" id="{719BBE27-E17D-400F-97AA-105C6B5C9D9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103" y="4183341"/>
            <a:ext cx="2042921" cy="161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female-voice-of-god-voice-saying-goal-">
            <a:hlinkClick r:id="" action="ppaction://media"/>
            <a:extLst>
              <a:ext uri="{FF2B5EF4-FFF2-40B4-BE49-F238E27FC236}">
                <a16:creationId xmlns:a16="http://schemas.microsoft.com/office/drawing/2014/main" id="{8B0F28A8-2FB8-48DF-90C5-9C6C87C640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45563" y="47038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2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4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media.baamboozle.com/uploads/images/576630/1643127826_701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37" y="29342"/>
            <a:ext cx="11166760" cy="708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083817" y="551793"/>
            <a:ext cx="2931838" cy="4154511"/>
            <a:chOff x="1908175" y="620713"/>
            <a:chExt cx="2736850" cy="3938989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auto">
            <a:xfrm rot="-5400000">
              <a:off x="1692275" y="1628776"/>
              <a:ext cx="3024187" cy="1871662"/>
            </a:xfrm>
            <a:prstGeom prst="rtTriangle">
              <a:avLst/>
            </a:prstGeom>
            <a:gradFill rotWithShape="1">
              <a:gsLst>
                <a:gs pos="0">
                  <a:srgbClr val="669900"/>
                </a:gs>
                <a:gs pos="50000">
                  <a:srgbClr val="DAE7C2"/>
                </a:gs>
                <a:gs pos="100000">
                  <a:srgbClr val="669900"/>
                </a:gs>
              </a:gsLst>
              <a:lin ang="2700000" scaled="1"/>
            </a:gradFill>
            <a:ln w="28575">
              <a:solidFill>
                <a:srgbClr val="66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2851183" y="3548541"/>
              <a:ext cx="1008062" cy="554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3200" b="1" dirty="0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4 см</a:t>
              </a: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2771775" y="2276475"/>
              <a:ext cx="360363" cy="729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44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3635375" y="1628775"/>
              <a:ext cx="722313" cy="554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3200" b="1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r>
                <a:rPr lang="ru-RU" altLang="ru-RU" sz="3200" b="1" baseline="30000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altLang="ru-RU" sz="32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1908175" y="4005263"/>
              <a:ext cx="433388" cy="554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А</a:t>
              </a:r>
            </a:p>
          </p:txBody>
        </p: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3995738" y="620713"/>
              <a:ext cx="433387" cy="554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В</a:t>
              </a: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4211638" y="4005263"/>
              <a:ext cx="433387" cy="554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С</a:t>
              </a:r>
            </a:p>
          </p:txBody>
        </p:sp>
      </p:grpSp>
      <p:sp>
        <p:nvSpPr>
          <p:cNvPr id="15" name="Text Box 8">
            <a:extLst>
              <a:ext uri="{FF2B5EF4-FFF2-40B4-BE49-F238E27FC236}">
                <a16:creationId xmlns:a16="http://schemas.microsoft.com/office/drawing/2014/main" id="{76B18DA7-0E4F-4368-8FC6-6D6B37F18225}"/>
              </a:ext>
            </a:extLst>
          </p:cNvPr>
          <p:cNvSpPr txBox="1">
            <a:spLocks noChangeArrowheads="1"/>
          </p:cNvSpPr>
          <p:nvPr/>
        </p:nvSpPr>
        <p:spPr bwMode="auto">
          <a:xfrm rot="18162758">
            <a:off x="4494225" y="2363759"/>
            <a:ext cx="1079882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см</a:t>
            </a:r>
          </a:p>
        </p:txBody>
      </p:sp>
      <p:pic>
        <p:nvPicPr>
          <p:cNvPr id="16" name="Picture 6" descr="Анимированные и статичные футбольные аватары">
            <a:extLst>
              <a:ext uri="{FF2B5EF4-FFF2-40B4-BE49-F238E27FC236}">
                <a16:creationId xmlns:a16="http://schemas.microsoft.com/office/drawing/2014/main" id="{56DA6410-2E51-4530-A3C9-421D487316C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803" y="4411746"/>
            <a:ext cx="1871089" cy="148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female-voice-of-god-voice-saying-goal-">
            <a:hlinkClick r:id="" action="ppaction://media"/>
            <a:extLst>
              <a:ext uri="{FF2B5EF4-FFF2-40B4-BE49-F238E27FC236}">
                <a16:creationId xmlns:a16="http://schemas.microsoft.com/office/drawing/2014/main" id="{B49E5FF7-4869-4FD4-A56F-4AC7ECD25B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69409" y="4903350"/>
            <a:ext cx="382692" cy="38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1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4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media.baamboozle.com/uploads/images/576630/1643127826_701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61" y="0"/>
            <a:ext cx="11166760" cy="708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158138" y="1024759"/>
            <a:ext cx="5848274" cy="3798066"/>
            <a:chOff x="1187449" y="1268413"/>
            <a:chExt cx="4854664" cy="3097212"/>
          </a:xfrm>
        </p:grpSpPr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1187449" y="3429000"/>
              <a:ext cx="462051" cy="476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 dirty="0">
                  <a:solidFill>
                    <a:srgbClr val="663300"/>
                  </a:solidFill>
                  <a:cs typeface="Times New Roman" panose="02020603050405020304" pitchFamily="18" charset="0"/>
                </a:rPr>
                <a:t>А</a:t>
              </a:r>
            </a:p>
          </p:txBody>
        </p:sp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4571999" y="1268413"/>
              <a:ext cx="462051" cy="476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В</a:t>
              </a:r>
            </a:p>
          </p:txBody>
        </p:sp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5580063" y="3357563"/>
              <a:ext cx="462050" cy="476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1pPr>
              <a:lvl2pPr marL="742950" indent="-28575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2pPr>
              <a:lvl3pPr marL="11430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3pPr>
              <a:lvl4pPr marL="16002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4pPr>
              <a:lvl5pPr marL="2057400" indent="-228600"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Times New Roman" pitchFamily="18" charset="0"/>
                </a:defRPr>
              </a:lvl9pPr>
            </a:lstStyle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altLang="ru-RU" sz="3200" b="1">
                  <a:solidFill>
                    <a:srgbClr val="663300"/>
                  </a:solidFill>
                  <a:cs typeface="Times New Roman" panose="02020603050405020304" pitchFamily="18" charset="0"/>
                </a:rPr>
                <a:t>С</a:t>
              </a:r>
            </a:p>
          </p:txBody>
        </p:sp>
        <p:sp>
          <p:nvSpPr>
            <p:cNvPr id="10" name="Text Box 19"/>
            <p:cNvSpPr txBox="1">
              <a:spLocks noChangeArrowheads="1"/>
            </p:cNvSpPr>
            <p:nvPr/>
          </p:nvSpPr>
          <p:spPr bwMode="auto">
            <a:xfrm rot="3887604">
              <a:off x="4708076" y="2213043"/>
              <a:ext cx="1055788" cy="485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3200" b="1" dirty="0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4,2 см</a:t>
              </a:r>
            </a:p>
          </p:txBody>
        </p:sp>
        <p:grpSp>
          <p:nvGrpSpPr>
            <p:cNvPr id="11" name="Group 34"/>
            <p:cNvGrpSpPr>
              <a:grpSpLocks/>
            </p:cNvGrpSpPr>
            <p:nvPr/>
          </p:nvGrpSpPr>
          <p:grpSpPr bwMode="auto">
            <a:xfrm rot="-7012185">
              <a:off x="2483644" y="1556544"/>
              <a:ext cx="1944687" cy="3673475"/>
              <a:chOff x="1791" y="845"/>
              <a:chExt cx="1180" cy="2268"/>
            </a:xfrm>
          </p:grpSpPr>
          <p:sp>
            <p:nvSpPr>
              <p:cNvPr id="14" name="AutoShape 32"/>
              <p:cNvSpPr>
                <a:spLocks noChangeArrowheads="1"/>
              </p:cNvSpPr>
              <p:nvPr/>
            </p:nvSpPr>
            <p:spPr bwMode="auto">
              <a:xfrm rot="-5400000">
                <a:off x="1246" y="1390"/>
                <a:ext cx="2268" cy="1178"/>
              </a:xfrm>
              <a:prstGeom prst="rtTriangle">
                <a:avLst/>
              </a:prstGeom>
              <a:gradFill rotWithShape="1">
                <a:gsLst>
                  <a:gs pos="0">
                    <a:srgbClr val="669900"/>
                  </a:gs>
                  <a:gs pos="50000">
                    <a:srgbClr val="DAE7C2"/>
                  </a:gs>
                  <a:gs pos="100000">
                    <a:srgbClr val="669900"/>
                  </a:gs>
                </a:gsLst>
                <a:lin ang="2700000" scaled="1"/>
              </a:gradFill>
              <a:ln w="28575">
                <a:solidFill>
                  <a:srgbClr val="6699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449263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buNone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Rectangle 33"/>
              <p:cNvSpPr>
                <a:spLocks noChangeArrowheads="1"/>
              </p:cNvSpPr>
              <p:nvPr/>
            </p:nvSpPr>
            <p:spPr bwMode="auto">
              <a:xfrm>
                <a:off x="2835" y="2976"/>
                <a:ext cx="136" cy="136"/>
              </a:xfrm>
              <a:prstGeom prst="rect">
                <a:avLst/>
              </a:prstGeom>
              <a:noFill/>
              <a:ln w="19050">
                <a:solidFill>
                  <a:srgbClr val="6699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449263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Arial" charset="0"/>
                  <a:buNone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3218753" y="2992320"/>
              <a:ext cx="1230380" cy="476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3200" b="1" dirty="0">
                  <a:solidFill>
                    <a:srgbClr val="66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8,4 см</a:t>
              </a: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1987882" y="2851739"/>
              <a:ext cx="384196" cy="577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40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sp>
          <p:nvSpPr>
            <p:cNvPr id="13" name="Text Box 35"/>
            <p:cNvSpPr txBox="1">
              <a:spLocks noChangeArrowheads="1"/>
            </p:cNvSpPr>
            <p:nvPr/>
          </p:nvSpPr>
          <p:spPr bwMode="auto">
            <a:xfrm>
              <a:off x="5014897" y="2942230"/>
              <a:ext cx="384196" cy="577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49263" fontAlgn="base"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  <a:defRPr/>
              </a:pPr>
              <a:r>
                <a:rPr lang="ru-RU" altLang="ru-RU" sz="40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sp>
        <p:nvSpPr>
          <p:cNvPr id="19" name="Text Box 16">
            <a:extLst>
              <a:ext uri="{FF2B5EF4-FFF2-40B4-BE49-F238E27FC236}">
                <a16:creationId xmlns:a16="http://schemas.microsoft.com/office/drawing/2014/main" id="{87373CD1-1260-40B0-B98D-F8DC8048A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8186" y="3077205"/>
            <a:ext cx="819281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alt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16">
            <a:extLst>
              <a:ext uri="{FF2B5EF4-FFF2-40B4-BE49-F238E27FC236}">
                <a16:creationId xmlns:a16="http://schemas.microsoft.com/office/drawing/2014/main" id="{8C8035C0-EDD8-4AE6-8B61-70B48D12D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8517" y="3138761"/>
            <a:ext cx="819281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defTabSz="449263" fontAlgn="base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alt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altLang="ru-RU" sz="36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alt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6" descr="Анимированные и статичные футбольные аватары">
            <a:extLst>
              <a:ext uri="{FF2B5EF4-FFF2-40B4-BE49-F238E27FC236}">
                <a16:creationId xmlns:a16="http://schemas.microsoft.com/office/drawing/2014/main" id="{B342F7FD-A785-4691-9D75-12355684FB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196" y="4134136"/>
            <a:ext cx="1890245" cy="149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female-voice-of-god-voice-saying-goal-">
            <a:hlinkClick r:id="" action="ppaction://media"/>
            <a:extLst>
              <a:ext uri="{FF2B5EF4-FFF2-40B4-BE49-F238E27FC236}">
                <a16:creationId xmlns:a16="http://schemas.microsoft.com/office/drawing/2014/main" id="{A8C1CA9C-DC83-4C10-BFD3-3F930F841D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50920" y="4567072"/>
            <a:ext cx="397747" cy="39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4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8303" y="930165"/>
            <a:ext cx="7131269" cy="65640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работа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2729" y="1867831"/>
            <a:ext cx="8203324" cy="4186127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п.17-18, вопросы на стр.118</a:t>
            </a:r>
          </a:p>
          <a:p>
            <a:pPr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желанию: 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№459,461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№463 и  Выяснить  практическим путем,  чему равна медиана прямоугольного треугольника, проведенная из вершины прямого угла? 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(по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отношению к гипотенузе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пройти тест по ссылке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https://testedu.ru/test/matematika/7-klass/pryamougolnyie-treugolniki.html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53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2778" t="25639" r="1351" b="16532"/>
          <a:stretch/>
        </p:blipFill>
        <p:spPr>
          <a:xfrm>
            <a:off x="1245476" y="1097838"/>
            <a:ext cx="9270124" cy="4845761"/>
          </a:xfrm>
          <a:prstGeom prst="snip2Same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469931" y="614855"/>
            <a:ext cx="7131269" cy="65640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Лесенка успеха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843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14164" y="965708"/>
            <a:ext cx="7939931" cy="464946"/>
          </a:xfrm>
        </p:spPr>
        <p:txBody>
          <a:bodyPr/>
          <a:lstStyle/>
          <a:p>
            <a:pPr algn="l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использованных источников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литературы: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99310" y="1430654"/>
            <a:ext cx="821511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</a:t>
            </a:r>
            <a:r>
              <a:rPr lang="ru-RU" sz="20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Геометрия», 7 класс  Мерзляк А.Г</a:t>
            </a:r>
            <a:r>
              <a:rPr lang="ru-RU" sz="2000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0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Полонский В.Б</a:t>
            </a:r>
            <a:r>
              <a:rPr lang="ru-RU" sz="2000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                 </a:t>
            </a:r>
            <a:r>
              <a:rPr lang="ru-RU" sz="20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Якир М.С., Москва, изд. центр «</a:t>
            </a:r>
            <a:r>
              <a:rPr lang="ru-RU" sz="2000" dirty="0" err="1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Вентана</a:t>
            </a:r>
            <a:r>
              <a:rPr lang="ru-RU" sz="20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-Граф», 2018г.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 для подготовки ОГЭ и ЕГЭ по математике по теме «Прямоугольный треугольник»», А.Д. </a:t>
            </a:r>
            <a:r>
              <a:rPr lang="ru-RU" sz="2000" dirty="0" err="1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Формина</a:t>
            </a:r>
            <a:r>
              <a:rPr lang="ru-RU" sz="2000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Брянск</a:t>
            </a:r>
            <a:r>
              <a:rPr lang="ru-RU" sz="2000" dirty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rgbClr val="2C2D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https://resh.edu.ru/subject/lesson/7309/conspect/300527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https://kopilkaurokov.ru/geometria/prochee/zadachi_na_gotovykh_chertezhakh_otrabotka_svoistv_priamougolnogo_treugolnika_7_k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yandex.ru/images/search?family=yes&amp;p=1&amp;source=serp&amp;text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https://testedu.ru/test/matematika/7-klass/pryamougolnyie-treugolniki.html</a:t>
            </a:r>
            <a:endParaRPr lang="ru-RU" sz="2000" b="0" i="0" dirty="0">
              <a:solidFill>
                <a:srgbClr val="2C2D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91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9F5AA8-7D5E-49F8-9595-D493E10172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4260" y="1654926"/>
            <a:ext cx="8142514" cy="1640934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Контактные  данные для обратной связи: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923A893-4B74-41E9-B757-CC09943400FB}"/>
              </a:ext>
            </a:extLst>
          </p:cNvPr>
          <p:cNvSpPr txBox="1">
            <a:spLocks/>
          </p:cNvSpPr>
          <p:nvPr/>
        </p:nvSpPr>
        <p:spPr>
          <a:xfrm>
            <a:off x="2024743" y="3840982"/>
            <a:ext cx="8142514" cy="16409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Wingdings" panose="05000000000000000000" pitchFamily="2" charset="2"/>
              <a:buChar char="Ø"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8(39557)6 15 74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89148887906</a:t>
            </a:r>
          </a:p>
          <a:p>
            <a:pPr algn="l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alzamai5@mail.ru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solodovnikovamedvedeva@mail.ru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52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867103" y="583322"/>
            <a:ext cx="10531366" cy="4008555"/>
          </a:xfrm>
        </p:spPr>
        <p:txBody>
          <a:bodyPr>
            <a:normAutofit/>
          </a:bodyPr>
          <a:lstStyle/>
          <a:p>
            <a:r>
              <a:rPr lang="ru-RU" sz="8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Девиз урока:                  </a:t>
            </a:r>
            <a:r>
              <a:rPr lang="ru-RU" sz="8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 в ваших руках»</a:t>
            </a:r>
            <a:r>
              <a:rPr lang="ru-RU" sz="8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84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2748" y="444639"/>
            <a:ext cx="6109252" cy="1503431"/>
          </a:xfrm>
        </p:spPr>
        <p:txBody>
          <a:bodyPr>
            <a:normAutofit fontScale="90000"/>
          </a:bodyPr>
          <a:lstStyle/>
          <a:p>
            <a:pPr algn="r" fontAlgn="base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вершины тут видны,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угла, три стороны,-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Ну, пожалуй, и довольно!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Узнаем мы это…?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30" y="1458912"/>
            <a:ext cx="6852521" cy="539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0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7">
            <a:extLst>
              <a:ext uri="{FF2B5EF4-FFF2-40B4-BE49-F238E27FC236}">
                <a16:creationId xmlns:a16="http://schemas.microsoft.com/office/drawing/2014/main" id="{BEF59F8A-9A71-905B-E433-8424FDF58CD2}"/>
              </a:ext>
            </a:extLst>
          </p:cNvPr>
          <p:cNvGrpSpPr>
            <a:grpSpLocks/>
          </p:cNvGrpSpPr>
          <p:nvPr/>
        </p:nvGrpSpPr>
        <p:grpSpPr bwMode="auto">
          <a:xfrm>
            <a:off x="3184363" y="269298"/>
            <a:ext cx="6727147" cy="555625"/>
            <a:chOff x="1248" y="2030"/>
            <a:chExt cx="4100" cy="350"/>
          </a:xfrm>
        </p:grpSpPr>
        <p:sp>
          <p:nvSpPr>
            <p:cNvPr id="10" name="Line 8">
              <a:extLst>
                <a:ext uri="{FF2B5EF4-FFF2-40B4-BE49-F238E27FC236}">
                  <a16:creationId xmlns:a16="http://schemas.microsoft.com/office/drawing/2014/main" id="{C15AE0C9-01AD-0580-0F29-BE145FFB9AF6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1440" y="2346"/>
              <a:ext cx="3622" cy="34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66109F73-F386-999A-3FBF-D74600F9E66E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id="{46DA6794-D9DE-7884-9ACA-0BA802DE095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68" y="2044"/>
              <a:ext cx="358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Какие виды треугольников вы знаете? </a:t>
              </a:r>
              <a:endPara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 Box 11">
              <a:extLst>
                <a:ext uri="{FF2B5EF4-FFF2-40B4-BE49-F238E27FC236}">
                  <a16:creationId xmlns:a16="http://schemas.microsoft.com/office/drawing/2014/main" id="{B5A65A1A-E0F6-81A4-88EE-FC5D0A7F424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1025" name="Группа 1024"/>
          <p:cNvGrpSpPr/>
          <p:nvPr/>
        </p:nvGrpSpPr>
        <p:grpSpPr>
          <a:xfrm>
            <a:off x="1003424" y="918362"/>
            <a:ext cx="3034138" cy="2551997"/>
            <a:chOff x="1128605" y="1267601"/>
            <a:chExt cx="3034138" cy="2551997"/>
          </a:xfrm>
        </p:grpSpPr>
        <p:pic>
          <p:nvPicPr>
            <p:cNvPr id="1026" name="Picture 2" descr="http://simple-math.ru/images/geometric-triangle-0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97" r="5403"/>
            <a:stretch/>
          </p:blipFill>
          <p:spPr bwMode="auto">
            <a:xfrm>
              <a:off x="1128605" y="1267601"/>
              <a:ext cx="3034138" cy="2416274"/>
            </a:xfrm>
            <a:prstGeom prst="snip2Same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" name="TextBox 1023"/>
            <p:cNvSpPr txBox="1"/>
            <p:nvPr/>
          </p:nvSpPr>
          <p:spPr>
            <a:xfrm>
              <a:off x="1147128" y="3357933"/>
              <a:ext cx="28904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остроугольный</a:t>
              </a:r>
            </a:p>
          </p:txBody>
        </p:sp>
      </p:grpSp>
      <p:grpSp>
        <p:nvGrpSpPr>
          <p:cNvPr id="1035" name="Группа 1034"/>
          <p:cNvGrpSpPr/>
          <p:nvPr/>
        </p:nvGrpSpPr>
        <p:grpSpPr>
          <a:xfrm>
            <a:off x="1021947" y="3805818"/>
            <a:ext cx="2662255" cy="2850537"/>
            <a:chOff x="1682156" y="4126553"/>
            <a:chExt cx="2374304" cy="2641995"/>
          </a:xfrm>
        </p:grpSpPr>
        <p:pic>
          <p:nvPicPr>
            <p:cNvPr id="1032" name="Picture 8" descr="http://simple-math.ru/images/geometric-triangle-04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99" t="3673" r="9792" b="6654"/>
            <a:stretch/>
          </p:blipFill>
          <p:spPr bwMode="auto">
            <a:xfrm>
              <a:off x="1853211" y="4126553"/>
              <a:ext cx="2032190" cy="2422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Прямоугольник 41"/>
            <p:cNvSpPr/>
            <p:nvPr/>
          </p:nvSpPr>
          <p:spPr>
            <a:xfrm>
              <a:off x="1682156" y="6306883"/>
              <a:ext cx="237430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равнобедренный</a:t>
              </a:r>
            </a:p>
          </p:txBody>
        </p:sp>
      </p:grpSp>
      <p:grpSp>
        <p:nvGrpSpPr>
          <p:cNvPr id="1031" name="Группа 1030"/>
          <p:cNvGrpSpPr/>
          <p:nvPr/>
        </p:nvGrpSpPr>
        <p:grpSpPr>
          <a:xfrm>
            <a:off x="7080281" y="3008694"/>
            <a:ext cx="3077510" cy="3385399"/>
            <a:chOff x="7080281" y="4028140"/>
            <a:chExt cx="2467714" cy="2685702"/>
          </a:xfrm>
        </p:grpSpPr>
        <p:pic>
          <p:nvPicPr>
            <p:cNvPr id="1034" name="Picture 10" descr="https://udoba.org/sites/default/files/h5p/content/19146/images/collageClip-619f1f5b82310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10" t="5044" r="27077" b="8337"/>
            <a:stretch/>
          </p:blipFill>
          <p:spPr bwMode="auto">
            <a:xfrm>
              <a:off x="7080281" y="4028140"/>
              <a:ext cx="2467714" cy="2506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Прямоугольник 42"/>
            <p:cNvSpPr/>
            <p:nvPr/>
          </p:nvSpPr>
          <p:spPr>
            <a:xfrm>
              <a:off x="7145965" y="6252177"/>
              <a:ext cx="233634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равносторонний</a:t>
              </a:r>
            </a:p>
          </p:txBody>
        </p:sp>
      </p:grpSp>
      <p:grpSp>
        <p:nvGrpSpPr>
          <p:cNvPr id="1029" name="Группа 1028"/>
          <p:cNvGrpSpPr/>
          <p:nvPr/>
        </p:nvGrpSpPr>
        <p:grpSpPr>
          <a:xfrm>
            <a:off x="4229362" y="1538971"/>
            <a:ext cx="3498774" cy="3311326"/>
            <a:chOff x="4643400" y="1802496"/>
            <a:chExt cx="3376544" cy="3177632"/>
          </a:xfrm>
        </p:grpSpPr>
        <p:pic>
          <p:nvPicPr>
            <p:cNvPr id="1030" name="Picture 6" descr="https://otvet.imgsmail.ru/download/934b2db96bd204d69ad6119028537557_i-911.gif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15" t="7671" r="30425" b="16906"/>
            <a:stretch/>
          </p:blipFill>
          <p:spPr bwMode="auto">
            <a:xfrm>
              <a:off x="4643400" y="1802496"/>
              <a:ext cx="3376544" cy="2946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7" name="Прямоугольник 1026"/>
            <p:cNvSpPr/>
            <p:nvPr/>
          </p:nvSpPr>
          <p:spPr>
            <a:xfrm>
              <a:off x="5097993" y="4518463"/>
              <a:ext cx="223708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прямоугольный</a:t>
              </a:r>
            </a:p>
          </p:txBody>
        </p:sp>
      </p:grpSp>
      <p:grpSp>
        <p:nvGrpSpPr>
          <p:cNvPr id="1033" name="Группа 1032"/>
          <p:cNvGrpSpPr/>
          <p:nvPr/>
        </p:nvGrpSpPr>
        <p:grpSpPr>
          <a:xfrm>
            <a:off x="7500265" y="824923"/>
            <a:ext cx="3673002" cy="2773336"/>
            <a:chOff x="7562201" y="1267601"/>
            <a:chExt cx="3673002" cy="2773336"/>
          </a:xfrm>
        </p:grpSpPr>
        <p:pic>
          <p:nvPicPr>
            <p:cNvPr id="1028" name="Picture 4" descr="https://kartinkof.club/uploads/posts/2023-05/1683624399_kartinkof-club-p-tupougolnii-treugolnik-kartinki-11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4" r="7670"/>
            <a:stretch/>
          </p:blipFill>
          <p:spPr bwMode="auto">
            <a:xfrm>
              <a:off x="7562201" y="1267601"/>
              <a:ext cx="3673002" cy="2551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Прямоугольник 39"/>
            <p:cNvSpPr/>
            <p:nvPr/>
          </p:nvSpPr>
          <p:spPr>
            <a:xfrm>
              <a:off x="8999002" y="3579272"/>
              <a:ext cx="20310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тупоугольный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392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E2F448B6-8FF9-0478-195B-24551CC67CC3}"/>
              </a:ext>
            </a:extLst>
          </p:cNvPr>
          <p:cNvGrpSpPr>
            <a:grpSpLocks/>
          </p:cNvGrpSpPr>
          <p:nvPr/>
        </p:nvGrpSpPr>
        <p:grpSpPr bwMode="auto">
          <a:xfrm>
            <a:off x="700360" y="3580723"/>
            <a:ext cx="10853738" cy="614363"/>
            <a:chOff x="1248" y="1440"/>
            <a:chExt cx="7165" cy="387"/>
          </a:xfrm>
        </p:grpSpPr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48F27764-2861-705F-552A-ECCF564128AB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1790"/>
              <a:ext cx="6973" cy="37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7622E236-EEA4-B97F-C92F-821FA8F8AB7A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" name="Text Box 5">
              <a:extLst>
                <a:ext uri="{FF2B5EF4-FFF2-40B4-BE49-F238E27FC236}">
                  <a16:creationId xmlns:a16="http://schemas.microsoft.com/office/drawing/2014/main" id="{62ED6E61-9647-5EE4-ADCE-2694EFBD32F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06" y="1475"/>
              <a:ext cx="640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Из каких двух равных треугольников легко составить прямоугольник?</a:t>
              </a:r>
              <a:endPara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Box 6">
              <a:extLst>
                <a:ext uri="{FF2B5EF4-FFF2-40B4-BE49-F238E27FC236}">
                  <a16:creationId xmlns:a16="http://schemas.microsoft.com/office/drawing/2014/main" id="{E9D2B2A1-ABD5-BD74-5083-B6D76FE343E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id="{D0CA1391-E0DB-7425-C0F0-628554A48A1C}"/>
              </a:ext>
            </a:extLst>
          </p:cNvPr>
          <p:cNvGrpSpPr>
            <a:grpSpLocks/>
          </p:cNvGrpSpPr>
          <p:nvPr/>
        </p:nvGrpSpPr>
        <p:grpSpPr bwMode="auto">
          <a:xfrm>
            <a:off x="1529789" y="970351"/>
            <a:ext cx="9202316" cy="555625"/>
            <a:chOff x="1248" y="2640"/>
            <a:chExt cx="5504" cy="350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5338D992-42F7-0C60-EC61-CF00586839E5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1440" y="2966"/>
              <a:ext cx="4978" cy="24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FFA37FDF-EA08-9DF8-53FC-7F4E3CDEAEC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id="{EA9DE168-6660-089A-56D5-644BF8158FA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894" y="2682"/>
              <a:ext cx="485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каком треугольнике высота является его стороной?</a:t>
              </a:r>
              <a:endPara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id="{366FCB3A-6C47-F37E-C9A0-EA72551B2BC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id="{99A0B1AF-4F43-4391-4D09-8E7D76EF7C67}"/>
              </a:ext>
            </a:extLst>
          </p:cNvPr>
          <p:cNvGrpSpPr>
            <a:grpSpLocks/>
          </p:cNvGrpSpPr>
          <p:nvPr/>
        </p:nvGrpSpPr>
        <p:grpSpPr bwMode="auto">
          <a:xfrm>
            <a:off x="1110879" y="2132662"/>
            <a:ext cx="8795841" cy="842964"/>
            <a:chOff x="1248" y="3048"/>
            <a:chExt cx="5771" cy="531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id="{60B6F6B4-75B9-EFF2-D4A3-570229819785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1441" y="3571"/>
              <a:ext cx="5578" cy="8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75332719-557C-DCFE-88B5-F3F3FF6AA482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id="{A52F0A19-8D6C-19B5-E896-BCEA9B85076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97" y="3048"/>
              <a:ext cx="5222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каком треугольнике высоты пересекаются в одной из его вершин?</a:t>
              </a:r>
              <a:endPara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id="{34A0190D-18C1-6E60-DCAA-6DD7E88787D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24" name="Group 22">
            <a:extLst>
              <a:ext uri="{FF2B5EF4-FFF2-40B4-BE49-F238E27FC236}">
                <a16:creationId xmlns:a16="http://schemas.microsoft.com/office/drawing/2014/main" id="{87C62B12-9446-60FD-9C4D-7E9E4AC4D029}"/>
              </a:ext>
            </a:extLst>
          </p:cNvPr>
          <p:cNvGrpSpPr>
            <a:grpSpLocks/>
          </p:cNvGrpSpPr>
          <p:nvPr/>
        </p:nvGrpSpPr>
        <p:grpSpPr bwMode="auto">
          <a:xfrm>
            <a:off x="316293" y="5050760"/>
            <a:ext cx="6392319" cy="830264"/>
            <a:chOff x="1248" y="3072"/>
            <a:chExt cx="4238" cy="523"/>
          </a:xfrm>
        </p:grpSpPr>
        <p:sp>
          <p:nvSpPr>
            <p:cNvPr id="25" name="Line 23">
              <a:extLst>
                <a:ext uri="{FF2B5EF4-FFF2-40B4-BE49-F238E27FC236}">
                  <a16:creationId xmlns:a16="http://schemas.microsoft.com/office/drawing/2014/main" id="{1B22374C-33BD-B4A4-1E21-A53861B20BE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3580"/>
              <a:ext cx="3404" cy="5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A5AB5C11-0E46-9943-DC56-58D4C1D74D9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7" name="Text Box 25">
              <a:extLst>
                <a:ext uri="{FF2B5EF4-FFF2-40B4-BE49-F238E27FC236}">
                  <a16:creationId xmlns:a16="http://schemas.microsoft.com/office/drawing/2014/main" id="{5C0DA5B9-688D-3BED-B9CB-90CB7686FF5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16" y="3072"/>
              <a:ext cx="357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каком треугольнике стороны имеют свое особое название?</a:t>
              </a:r>
              <a:endPara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Text Box 26">
              <a:extLst>
                <a:ext uri="{FF2B5EF4-FFF2-40B4-BE49-F238E27FC236}">
                  <a16:creationId xmlns:a16="http://schemas.microsoft.com/office/drawing/2014/main" id="{D985F9B7-9BCC-9CAD-CEFC-835555D2C64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pic>
        <p:nvPicPr>
          <p:cNvPr id="2050" name="Picture 2" descr="https://modnica.club/uploads/posts/2021-11/thumbs/1637018638_6-modnica-club-p-krasnii-treugolnik-na-prozrachnom-fone-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8" t="15472" r="16049" b="20423"/>
          <a:stretch/>
        </p:blipFill>
        <p:spPr bwMode="auto">
          <a:xfrm>
            <a:off x="10276210" y="96933"/>
            <a:ext cx="1859034" cy="153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i?id=9f1fc5e489fcb5f26cd50dbf53f09bc42b4029f0-821770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210" y="1767089"/>
            <a:ext cx="1551355" cy="151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nauka.club/wp-content/auploads/885992/pryamougolnyy_treugolnik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7" t="29532" r="15932" b="8257"/>
          <a:stretch/>
        </p:blipFill>
        <p:spPr bwMode="auto">
          <a:xfrm>
            <a:off x="5740005" y="4588582"/>
            <a:ext cx="3117024" cy="221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udoba.org/sites/default/files/h5p/content/85807/images/image-646ebe8d6933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1" t="7933" r="20048" b="8226"/>
          <a:stretch/>
        </p:blipFill>
        <p:spPr bwMode="auto">
          <a:xfrm>
            <a:off x="8275224" y="4153985"/>
            <a:ext cx="2089277" cy="1610853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i?id=b38d0bf3ef8ffca5cda47e7fb41307bc-5234975-images-thumbs&amp;n=1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6" t="14796" r="14542" b="20639"/>
          <a:stretch/>
        </p:blipFill>
        <p:spPr bwMode="auto">
          <a:xfrm rot="10800000">
            <a:off x="8288015" y="4165058"/>
            <a:ext cx="2089276" cy="158870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86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51875" y="1318818"/>
            <a:ext cx="8725186" cy="4008555"/>
          </a:xfrm>
        </p:spPr>
        <p:txBody>
          <a:bodyPr>
            <a:normAutofit/>
          </a:bodyPr>
          <a:lstStyle/>
          <a:p>
            <a:r>
              <a:rPr kumimoji="0" lang="ru-RU" sz="8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Прямоугольный треугольник и его</a:t>
            </a:r>
            <a:r>
              <a:rPr kumimoji="0" lang="ru-RU" sz="88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8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свойства</a:t>
            </a:r>
            <a:endParaRPr lang="ru-RU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60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olotnos.cdnbro.com/posts/0749795-stikery-na-prozrachnom-fone-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668" y="0"/>
            <a:ext cx="3443332" cy="263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8643" y="754909"/>
            <a:ext cx="76459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вас на столах лежат квадратные листы бумаги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444" y="1278129"/>
            <a:ext cx="74944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</a:t>
            </a:r>
          </a:p>
          <a:p>
            <a:pPr fontAlgn="base">
              <a:spcAft>
                <a:spcPts val="0"/>
              </a:spcAft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Отложите угол 30̊, без помощи  транспортира.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746513" y="249970"/>
            <a:ext cx="6079435" cy="574003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6391" y="2620779"/>
            <a:ext cx="9499641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Берем квадратный лист бумаги и сворачиваем его пополам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s://shareslide.ru/img/thumbs/5925e7b6c678bb75722e67ad9820e58b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000" t="13913" r="3739" b="61739"/>
          <a:stretch/>
        </p:blipFill>
        <p:spPr bwMode="auto">
          <a:xfrm>
            <a:off x="842225" y="2358569"/>
            <a:ext cx="2234166" cy="223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033321" y="3069241"/>
            <a:ext cx="8988439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Затем, делаем второй сгиб, посмотрите на рисунок, мы загибаем угол квадрата таким образом, чтобы вершина квадрата, она обозначена точкой совпала с линией первого сгиба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4" descr="https://shareslide.ru/img/thumbs/5925e7b6c678bb75722e67ad9820e58b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46" t="64165" r="67686" b="3521"/>
          <a:stretch/>
        </p:blipFill>
        <p:spPr bwMode="auto">
          <a:xfrm>
            <a:off x="3916717" y="4443758"/>
            <a:ext cx="2157618" cy="226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shareslide.ru/img/thumbs/5925e7b6c678bb75722e67ad9820e58b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605" t="64693" r="15122" b="5328"/>
          <a:stretch/>
        </p:blipFill>
        <p:spPr bwMode="auto">
          <a:xfrm>
            <a:off x="6642029" y="4435769"/>
            <a:ext cx="2282226" cy="220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5C1727E-7881-4EAB-B8B6-4EFC4511F336}"/>
              </a:ext>
            </a:extLst>
          </p:cNvPr>
          <p:cNvSpPr/>
          <p:nvPr/>
        </p:nvSpPr>
        <p:spPr>
          <a:xfrm>
            <a:off x="3119462" y="2265443"/>
            <a:ext cx="5804794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Предлагаю ещё один способ</a:t>
            </a:r>
          </a:p>
        </p:txBody>
      </p:sp>
    </p:spTree>
    <p:extLst>
      <p:ext uri="{BB962C8B-B14F-4D97-AF65-F5344CB8AC3E}">
        <p14:creationId xmlns:p14="http://schemas.microsoft.com/office/powerpoint/2010/main" val="251706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8527774" y="632956"/>
            <a:ext cx="3518451" cy="1831948"/>
            <a:chOff x="1020718" y="2261773"/>
            <a:chExt cx="4014508" cy="185737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9923" y="2261773"/>
              <a:ext cx="3981450" cy="1857375"/>
            </a:xfrm>
            <a:prstGeom prst="rect">
              <a:avLst/>
            </a:prstGeom>
          </p:spPr>
        </p:pic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1033670" y="2345634"/>
              <a:ext cx="3101008" cy="1431235"/>
            </a:xfrm>
            <a:prstGeom prst="line">
              <a:avLst/>
            </a:prstGeom>
            <a:ln w="76200">
              <a:solidFill>
                <a:srgbClr val="47D2F3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 flipV="1">
              <a:off x="4134678" y="2345634"/>
              <a:ext cx="846939" cy="1610140"/>
            </a:xfrm>
            <a:prstGeom prst="line">
              <a:avLst/>
            </a:prstGeom>
            <a:ln w="76200">
              <a:solidFill>
                <a:srgbClr val="47D2F3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020718" y="3830449"/>
              <a:ext cx="4014508" cy="23626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4" name="Прямоугольник 3"/>
          <p:cNvSpPr/>
          <p:nvPr/>
        </p:nvSpPr>
        <p:spPr>
          <a:xfrm>
            <a:off x="2902226" y="162058"/>
            <a:ext cx="9143999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Вырезаем шаблон. На шаблоне подпишите прямой угол – буква С, меньшая сторона ВС, оставшаяся вершина –А.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14230" y="1179598"/>
            <a:ext cx="6158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Глядя на свой шаблон ответьте на вопросы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3933" y="1811908"/>
            <a:ext cx="77389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1.Прямоугольным называется треугольник, у которого: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а)два угла прямые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б)один угол прямой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в) все углы прямые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334000" y="2619652"/>
            <a:ext cx="671222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2. В прямоугольном треугольнике всегда: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а) все углы прямые 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б) два угла острых и один прямой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в)один острый, один прямой и один тупой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63217" y="3349037"/>
            <a:ext cx="6096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3.Стороны прямоугольного треугольника, образующие прямой угол называются: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а)сторонами треугольника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б) катетами треугольника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в) гипотенузами треугольника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950225" y="4130426"/>
            <a:ext cx="6096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4. Сторона прямоугольного треугольника, противолежащая прямому углу называется: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а)стороной треугольника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б)гипотенузой треугольника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в)катетом треугольника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64073" y="5379589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5. Сумма углов треугольника равна: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а)100 ̊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б)180 ̊</a:t>
            </a:r>
          </a:p>
          <a:p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                 в) 90  ̊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25329" y="6102864"/>
            <a:ext cx="2372428" cy="584775"/>
          </a:xfrm>
          <a:prstGeom prst="rect">
            <a:avLst/>
          </a:prstGeom>
          <a:solidFill>
            <a:srgbClr val="47D2F3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б </a:t>
            </a:r>
            <a:r>
              <a:rPr lang="ru-RU" sz="3200" b="1" dirty="0" err="1"/>
              <a:t>б</a:t>
            </a:r>
            <a:r>
              <a:rPr lang="ru-RU" sz="3200" b="1" dirty="0"/>
              <a:t> </a:t>
            </a:r>
            <a:r>
              <a:rPr lang="ru-RU" sz="3200" b="1" dirty="0" err="1"/>
              <a:t>б</a:t>
            </a:r>
            <a:r>
              <a:rPr lang="ru-RU" sz="3200" b="1" dirty="0"/>
              <a:t> </a:t>
            </a:r>
            <a:r>
              <a:rPr lang="ru-RU" sz="3200" b="1" dirty="0" err="1"/>
              <a:t>б</a:t>
            </a:r>
            <a:r>
              <a:rPr lang="ru-RU" sz="3200" b="1" dirty="0"/>
              <a:t> </a:t>
            </a:r>
            <a:r>
              <a:rPr lang="ru-RU" sz="3200" b="1" dirty="0" err="1"/>
              <a:t>б</a:t>
            </a:r>
            <a:endParaRPr lang="ru-RU" sz="32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525329" y="5979754"/>
            <a:ext cx="2372428" cy="7078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10873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0" grpId="0"/>
      <p:bldP spid="21" grpId="0"/>
      <p:bldP spid="22" grpId="0"/>
      <p:bldP spid="23" grpId="0"/>
      <p:bldP spid="24" grpId="0"/>
      <p:bldP spid="2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771</Words>
  <Application>Microsoft Office PowerPoint</Application>
  <PresentationFormat>Широкоэкранный</PresentationFormat>
  <Paragraphs>187</Paragraphs>
  <Slides>27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StarSymbol</vt:lpstr>
      <vt:lpstr>Symbol</vt:lpstr>
      <vt:lpstr>Times New Roman</vt:lpstr>
      <vt:lpstr>Wingdings</vt:lpstr>
      <vt:lpstr>Тема Office</vt:lpstr>
      <vt:lpstr>Конкурсная работа мультимедийных презентаций к уроку математики «КопилкаМ»  </vt:lpstr>
      <vt:lpstr>Презентация PowerPoint</vt:lpstr>
      <vt:lpstr>Девиз урока:                  «Все в ваших руках» </vt:lpstr>
      <vt:lpstr>Три вершины тут видны, Три угла, три стороны,- Ну, пожалуй, и довольно! Узнаем мы это…?</vt:lpstr>
      <vt:lpstr>Презентация PowerPoint</vt:lpstr>
      <vt:lpstr>Презентация PowerPoint</vt:lpstr>
      <vt:lpstr>Прямоугольный треугольник и его  свойства</vt:lpstr>
      <vt:lpstr>ПРАКТИЧЕСКАЯ РАБОТА</vt:lpstr>
      <vt:lpstr>Презентация PowerPoint</vt:lpstr>
      <vt:lpstr>Презентация PowerPoint</vt:lpstr>
      <vt:lpstr>Свойство 1: </vt:lpstr>
      <vt:lpstr>Презентация PowerPoint</vt:lpstr>
      <vt:lpstr>Свойство 2: </vt:lpstr>
      <vt:lpstr>Презентация PowerPoint</vt:lpstr>
      <vt:lpstr>Презентация PowerPoint</vt:lpstr>
      <vt:lpstr>Свойство 3: </vt:lpstr>
      <vt:lpstr>ГЕОМЕТРИЧЕСКИЙ ФУТБОЛ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Домашняя работа</vt:lpstr>
      <vt:lpstr>Презентация PowerPoint</vt:lpstr>
      <vt:lpstr>Презентация PowerPoint</vt:lpstr>
      <vt:lpstr>Контактные  данные для обратной связи: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Прямоугольный треугольник и его свойства</dc:title>
  <dc:creator>User</dc:creator>
  <cp:lastModifiedBy>User</cp:lastModifiedBy>
  <cp:revision>45</cp:revision>
  <dcterms:created xsi:type="dcterms:W3CDTF">2024-02-20T13:51:55Z</dcterms:created>
  <dcterms:modified xsi:type="dcterms:W3CDTF">2024-02-21T13:44:40Z</dcterms:modified>
</cp:coreProperties>
</file>