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8" r:id="rId3"/>
    <p:sldMasterId id="2147483702" r:id="rId4"/>
    <p:sldMasterId id="2147483716" r:id="rId5"/>
  </p:sldMasterIdLst>
  <p:sldIdLst>
    <p:sldId id="272" r:id="rId6"/>
    <p:sldId id="273" r:id="rId7"/>
    <p:sldId id="274" r:id="rId8"/>
    <p:sldId id="275" r:id="rId9"/>
    <p:sldId id="278" r:id="rId10"/>
    <p:sldId id="277" r:id="rId11"/>
    <p:sldId id="276" r:id="rId12"/>
    <p:sldId id="258" r:id="rId13"/>
    <p:sldId id="260" r:id="rId14"/>
    <p:sldId id="261" r:id="rId15"/>
    <p:sldId id="262" r:id="rId16"/>
    <p:sldId id="263" r:id="rId17"/>
    <p:sldId id="264" r:id="rId18"/>
    <p:sldId id="266" r:id="rId19"/>
    <p:sldId id="267" r:id="rId20"/>
    <p:sldId id="268" r:id="rId21"/>
    <p:sldId id="269" r:id="rId22"/>
    <p:sldId id="270" r:id="rId23"/>
    <p:sldId id="271" r:id="rId24"/>
    <p:sldId id="26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0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19639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1337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42544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206852"/>
      </p:ext>
    </p:extLst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73675-A785-4C31-B940-CEE6573CF8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850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82060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166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97173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2442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14862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30066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2770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8433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3870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0168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20099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11498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079106"/>
      </p:ext>
    </p:extLst>
  </p:cSld>
  <p:clrMapOvr>
    <a:masterClrMapping/>
  </p:clrMapOvr>
  <p:transition spd="slow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73675-A785-4C31-B940-CEE6573CF8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0215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11114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0504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35030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6686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0003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49362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16104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6600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30469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37972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26633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7690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13987"/>
      </p:ext>
    </p:extLst>
  </p:cSld>
  <p:clrMapOvr>
    <a:masterClrMapping/>
  </p:clrMapOvr>
  <p:transition spd="slow">
    <p:rand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73675-A785-4C31-B940-CEE6573CF8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244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946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363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560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67442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74598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05707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06105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12285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7266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25427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95107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64940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13478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151303"/>
      </p:ext>
    </p:extLst>
  </p:cSld>
  <p:clrMapOvr>
    <a:masterClrMapping/>
  </p:clrMapOvr>
  <p:transition spd="slow">
    <p:random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73675-A785-4C31-B940-CEE6573CF8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5913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59469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5798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35080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8812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6661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40517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25243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06585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86228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30040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77878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7325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977135"/>
      </p:ext>
    </p:extLst>
  </p:cSld>
  <p:clrMapOvr>
    <a:masterClrMapping/>
  </p:clrMapOvr>
  <p:transition spd="slow">
    <p:random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73675-A785-4C31-B940-CEE6573CF8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56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14093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44949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48987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584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860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7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1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663E9-1108-4491-AC74-B33DC30A2E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641E3-B1DA-4C5E-8C25-C3C3189392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23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093431"/>
              </p:ext>
            </p:extLst>
          </p:nvPr>
        </p:nvGraphicFramePr>
        <p:xfrm>
          <a:off x="107504" y="891469"/>
          <a:ext cx="7560840" cy="5391912"/>
        </p:xfrm>
        <a:graphic>
          <a:graphicData uri="http://schemas.openxmlformats.org/drawingml/2006/table">
            <a:tbl>
              <a:tblPr firstRow="1" firstCol="1" bandRow="1"/>
              <a:tblGrid>
                <a:gridCol w="5040560"/>
                <a:gridCol w="2520280"/>
              </a:tblGrid>
              <a:tr h="51845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  </a:t>
                      </a:r>
                      <a:endParaRPr lang="ru-RU" sz="1200" kern="1200" dirty="0" smtClean="0"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Тане  </a:t>
                      </a:r>
                      <a:r>
                        <a:rPr lang="ru-RU" sz="2000" kern="1200" dirty="0"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10 лет, у неё большая и дружная семья. В летние выходные дни все домочадцы любят собираться на даче. Каждый член семьи занят полезным делом: папа мастерит или ремонтирует, женщины готовят еду или работают в саду и огороде, а Таня и её младший брат любят кататься на велосипедах и играть в бадминтон. В конце каждого дня семья собирается за большим круглым столом на открытой террасе и пьёт чай с пирогами, которые печёт бабушка. В этот раз был пирог из сладких яблок, которые Таня с братом собрали с утра со старой яблони.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75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6" name="Рисунок 3" descr="Описание: C:\Users\almaz-2017\Pictures\planirovka-dachnogo-uchastka_5f2e940e61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69" r="2" b="35938"/>
          <a:stretch>
            <a:fillRect/>
          </a:stretch>
        </p:blipFill>
        <p:spPr bwMode="auto">
          <a:xfrm>
            <a:off x="5652121" y="946077"/>
            <a:ext cx="3517526" cy="223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2" descr="Описание: C:\Users\almaz-2017\Pictures\1614783075_145-p-semya-na-fone-doma-1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3" t="9195" r="16040"/>
          <a:stretch>
            <a:fillRect/>
          </a:stretch>
        </p:blipFill>
        <p:spPr bwMode="auto">
          <a:xfrm>
            <a:off x="6178886" y="3068960"/>
            <a:ext cx="2808312" cy="356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23528" y="227693"/>
            <a:ext cx="813690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Прочтите текст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«Летом на даче»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 выполните задания.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294616"/>
      </p:ext>
    </p:extLst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76672"/>
            <a:ext cx="84249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Задание 1.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 Прочитайте  текст из «Книги рекордов Гиннеса» </a:t>
            </a:r>
            <a:endParaRPr lang="ru-RU" sz="32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Задание 2.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Выпишите только десятичные дроби. </a:t>
            </a:r>
            <a:endParaRPr lang="ru-RU" sz="32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Задание 3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. Округлите дроби до десятых.  </a:t>
            </a:r>
            <a:endParaRPr lang="ru-RU" sz="32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Задание 4.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Округлите дроби до единиц.   </a:t>
            </a:r>
            <a:endParaRPr lang="ru-RU" sz="32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Задание 5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. Запишите числа в порядке возрастания.</a:t>
            </a:r>
            <a:endParaRPr lang="ru-RU" sz="32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Задание 6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. Найдите сумму наибольшего и наименьшего чисел.</a:t>
            </a:r>
            <a:endParaRPr lang="ru-RU" sz="32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8059382"/>
      </p:ext>
    </p:extLst>
  </p:cSld>
  <p:clrMapOvr>
    <a:masterClrMapping/>
  </p:clrMapOvr>
  <p:transition spd="slow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2" y="188640"/>
            <a:ext cx="5976664" cy="129614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 класс, тема «Сложение и вычитание десятичных дробей»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988840"/>
            <a:ext cx="4572000" cy="454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Самые большие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мире овощи и фрукты:</a:t>
            </a:r>
          </a:p>
          <a:p>
            <a:pPr indent="449580" algn="just">
              <a:lnSpc>
                <a:spcPct val="115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3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ананас - 8,06 кг,</a:t>
            </a:r>
            <a:r>
              <a:rPr lang="ru-RU" sz="32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3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яблоко - 1,67 кг,</a:t>
            </a:r>
            <a:r>
              <a:rPr lang="ru-RU" sz="32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3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кабачок - 61,23 кг,</a:t>
            </a:r>
            <a:r>
              <a:rPr lang="ru-RU" sz="32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3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картофель - 11,2 кг,</a:t>
            </a:r>
            <a:r>
              <a:rPr lang="ru-RU" sz="32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3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- луковица - 7,03 кг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7173" name="Picture 5" descr="C:\Users\almaz-2017\Pictures\600714f989fae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6" r="12280" b="47911"/>
          <a:stretch/>
        </p:blipFill>
        <p:spPr bwMode="auto">
          <a:xfrm>
            <a:off x="3632056" y="4183732"/>
            <a:ext cx="5532120" cy="265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almaz-2017\Pictures\k-chemu-snyatsya-bol-shie-yabloki-tolkovanie-po-sonnikam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3" t="12532" r="25169"/>
          <a:stretch/>
        </p:blipFill>
        <p:spPr bwMode="auto">
          <a:xfrm>
            <a:off x="5938116" y="28208"/>
            <a:ext cx="3205883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almaz-2017\Pictures\OX03-485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0" t="2857" r="9186" b="14285"/>
          <a:stretch/>
        </p:blipFill>
        <p:spPr bwMode="auto">
          <a:xfrm>
            <a:off x="4067944" y="1268760"/>
            <a:ext cx="2935347" cy="322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726441"/>
      </p:ext>
    </p:extLst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1952" cy="1368152"/>
          </a:xfrm>
        </p:spPr>
        <p:txBody>
          <a:bodyPr>
            <a:normAutofit fontScale="9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«Знания нужно поглощать с аппетитом»</a:t>
            </a:r>
            <a: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Предлагаю из этого набора приготовить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77963" y="3293547"/>
            <a:ext cx="6399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580079"/>
              </p:ext>
            </p:extLst>
          </p:nvPr>
        </p:nvGraphicFramePr>
        <p:xfrm>
          <a:off x="179512" y="2060848"/>
          <a:ext cx="8568951" cy="4525831"/>
        </p:xfrm>
        <a:graphic>
          <a:graphicData uri="http://schemas.openxmlformats.org/drawingml/2006/table">
            <a:tbl>
              <a:tblPr firstRow="1" firstCol="1" bandRow="1"/>
              <a:tblGrid>
                <a:gridCol w="4083970"/>
                <a:gridCol w="501262"/>
                <a:gridCol w="3983719"/>
              </a:tblGrid>
              <a:tr h="10662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пюре «яблочно-кабачковое»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фруктовый салат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62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пюре «кабачково-ананасовое»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овощное рагу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32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Масса какого пюре больше и на сколько?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Масса чего больше и на сколько?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2866215"/>
      </p:ext>
    </p:extLst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84976" cy="5013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Типы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задач:</a:t>
            </a:r>
            <a:endParaRPr lang="ru-RU" sz="28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Symbol"/>
              <a:buChar char=""/>
            </a:pPr>
            <a:r>
              <a:rPr lang="ru-RU" sz="28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Ситуационные задачи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</a:p>
          <a:p>
            <a:pPr lvl="0">
              <a:lnSpc>
                <a:spcPct val="115000"/>
              </a:lnSpc>
              <a:spcAft>
                <a:spcPts val="120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связаны с непосредственным повседневным опытом обучающегося, но они помогают обучающимся увидеть и понять, как и где могут быть полезны ему в будущем знания из различных предметных областей.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Symbol"/>
              <a:buChar char=""/>
            </a:pPr>
            <a:r>
              <a:rPr lang="ru-RU" sz="28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Практико-ориентированные </a:t>
            </a:r>
            <a:r>
              <a:rPr lang="ru-RU" sz="28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задачи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 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20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условии описана такая ситуация, с которой подросток встречается в повседневной своей жизненной практике. </a:t>
            </a:r>
            <a:endParaRPr lang="ru-RU" sz="2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8842218"/>
      </p:ext>
    </p:extLst>
  </p:cSld>
  <p:clrMapOvr>
    <a:masterClrMapping/>
  </p:clrMapOvr>
  <p:transition spd="slow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Ситуационные задачи позволяют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842493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развить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мотивацию обучающихся к познанию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окружающего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мира;</a:t>
            </a:r>
            <a:endParaRPr lang="ru-RU" sz="2800" dirty="0">
              <a:ea typeface="Calibri"/>
              <a:cs typeface="Times New Roman"/>
            </a:endParaRPr>
          </a:p>
          <a:p>
            <a:pPr marL="457200" indent="-457200" fontAlgn="base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актуализировать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интегрировать предметные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знания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умения с целью решения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личностно-</a:t>
            </a: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значимых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проблем на </a:t>
            </a:r>
            <a:r>
              <a:rPr lang="ru-RU" sz="28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деятельностной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основе;</a:t>
            </a:r>
            <a:endParaRPr lang="ru-RU" sz="2800" dirty="0">
              <a:ea typeface="Calibri"/>
              <a:cs typeface="Times New Roman"/>
            </a:endParaRPr>
          </a:p>
          <a:p>
            <a:pPr marL="457200" indent="-457200" fontAlgn="base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сформировать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универсальные учебные действия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lang="ru-RU" sz="2800" dirty="0">
              <a:ea typeface="Calibri"/>
              <a:cs typeface="Times New Roman"/>
            </a:endParaRPr>
          </a:p>
          <a:p>
            <a:pPr marL="457200" indent="-457200" fontAlgn="base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вырабатывать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партнерские отношения между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учащимися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педагогами;</a:t>
            </a:r>
            <a:endParaRPr lang="ru-RU" sz="2800" dirty="0">
              <a:ea typeface="Calibri"/>
              <a:cs typeface="Times New Roman"/>
            </a:endParaRP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осуществить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интеграцию школьных и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внешкольных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знаний. </a:t>
            </a:r>
            <a:endParaRPr lang="ru-RU" sz="2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3721075"/>
      </p:ext>
    </p:extLst>
  </p:cSld>
  <p:clrMapOvr>
    <a:masterClrMapping/>
  </p:clrMapOvr>
  <p:transition spd="slow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056" y="404664"/>
            <a:ext cx="8949440" cy="6345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Задача1.  «Зачем человеку железо?»</a:t>
            </a:r>
            <a:endParaRPr lang="ru-RU" sz="3200" dirty="0">
              <a:ea typeface="Calibri"/>
              <a:cs typeface="Times New Roman"/>
            </a:endParaRPr>
          </a:p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Из телепередачи Максим узнал о важности железа в организме человека. Вот что он узнал:</a:t>
            </a:r>
            <a:endParaRPr lang="ru-RU" sz="2000" dirty="0">
              <a:ea typeface="Calibri"/>
              <a:cs typeface="Times New Roman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железо-элемент периодической системы химических элементов Д.И. Менделеева. Обозначается символом  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Fe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ферум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).</a:t>
            </a:r>
            <a:r>
              <a:rPr lang="ru-RU" sz="2000" dirty="0">
                <a:solidFill>
                  <a:srgbClr val="000000"/>
                </a:solidFill>
                <a:latin typeface="Montserrat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Железо входит в состав гемоглобина — белка, из которого состоят красные кровяные тельца (эритроциты). Именно железо отвечает за захват кислорода, после чего эритроциты переносят его ко всем органам и системам организма. Эти же кровяные тельца (и снова при помощи железа!) подбирают отработанный углекислый газ и транспортируют его в легкие для утилизации. Без железа дыхательные процессы на клеточном уровне были бы просто невозможны.</a:t>
            </a:r>
            <a:endParaRPr lang="ru-RU" sz="2000" dirty="0">
              <a:ea typeface="Calibri"/>
              <a:cs typeface="Times New Roman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Железо в организме человека является составной частью многих ферментов и белков, которые необходимы для обменных процессов — разрушения и утилизации токсинов, холестеринового обмена, превращения калорий в энергию. Оно также помогает иммунной системе организма справляться с агрессорами. Нет ничего удивительного в том, что недостаток железа отражается на внешности, здоровье и самочувствии.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600549"/>
      </p:ext>
    </p:extLst>
  </p:cSld>
  <p:clrMapOvr>
    <a:masterClrMapping/>
  </p:clrMapOvr>
  <p:transition spd="slow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3"/>
            <a:ext cx="8964488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Задание 1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Используя таблицу, определите, является ли нормой содержание железа( 7,35 мкм/л) в крови у учителя математики Анны Петровны. Особенностью железа является то, что он плохо усваивается организмом – для поступления суточной нормы железа (10 мг) с пищей необходимо употребить около 20 мг этого минерала. Его дефицит вызывает ломкость ногтей, выпадение волос, бледность,  анемию (повышенная утомляемость, слабость, вялость, головокружения).</a:t>
            </a:r>
            <a:endParaRPr lang="ru-RU" sz="2400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3" name="Рисунок 2" descr="https://www.prodlenka.org/components/com_mtree/attachments/458/458639/610e8e636c3b8768301632.jpg"/>
          <p:cNvPicPr/>
          <p:nvPr/>
        </p:nvPicPr>
        <p:blipFill rotWithShape="1">
          <a:blip r:embed="rId2"/>
          <a:srcRect t="14094"/>
          <a:stretch/>
        </p:blipFill>
        <p:spPr bwMode="auto">
          <a:xfrm>
            <a:off x="3779912" y="3501008"/>
            <a:ext cx="5364088" cy="3168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39361355"/>
      </p:ext>
    </p:extLst>
  </p:cSld>
  <p:clrMapOvr>
    <a:masterClrMapping/>
  </p:clrMapOvr>
  <p:transition spd="slow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3384376"/>
          </a:xfrm>
        </p:spPr>
        <p:txBody>
          <a:bodyPr>
            <a:noAutofit/>
          </a:bodyPr>
          <a:lstStyle/>
          <a:p>
            <a:pPr lvl="0" fontAlgn="base">
              <a:lnSpc>
                <a:spcPct val="115000"/>
              </a:lnSpc>
              <a:spcBef>
                <a:spcPct val="20000"/>
              </a:spcBef>
            </a:pPr>
            <a:r>
              <a:rPr lang="ru-RU" sz="24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Задание 2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пятницу в школьной столовой в меню было предложено на выбор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b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Мясо</a:t>
            </a:r>
            <a:b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кролика(150гр.)+гречка(200гр.)+банан(100гр.)</a:t>
            </a:r>
            <a:r>
              <a:rPr lang="ru-RU" sz="22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Морская капуста(100гр.)+печень телячья(150гр.)+яблоко(100гр.)</a:t>
            </a:r>
            <a:r>
              <a:rPr lang="ru-RU" sz="22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Мясо индюшачье(150гр.)+картофель(150гр.)+какао(150гр.)</a:t>
            </a:r>
            <a:r>
              <a:rPr lang="ru-RU" sz="22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i="1" dirty="0">
                <a:ea typeface="Calibri"/>
                <a:cs typeface="Times New Roman"/>
              </a:rPr>
              <a:t/>
            </a:r>
            <a:br>
              <a:rPr lang="ru-RU" sz="2400" b="1" i="1" dirty="0">
                <a:ea typeface="Calibri"/>
                <a:cs typeface="Times New Roman"/>
              </a:rPr>
            </a:br>
            <a:endParaRPr lang="ru-RU" sz="24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492896"/>
            <a:ext cx="3096344" cy="4176464"/>
          </a:xfrm>
        </p:spPr>
        <p:txBody>
          <a:bodyPr>
            <a:normAutofit fontScale="77500" lnSpcReduction="20000"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 </a:t>
            </a:r>
            <a:r>
              <a:rPr lang="ru-RU" sz="2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помощью таблицы определите, какой вариант блюд более богат железом.</a:t>
            </a:r>
            <a:endParaRPr lang="ru-RU" sz="2600" b="1" dirty="0">
              <a:ea typeface="Calibri"/>
              <a:cs typeface="Times New Roman"/>
            </a:endParaRPr>
          </a:p>
          <a:p>
            <a:pPr marL="0" indent="0" fontAlgn="base">
              <a:lnSpc>
                <a:spcPct val="115000"/>
              </a:lnSpc>
              <a:spcAft>
                <a:spcPts val="0"/>
              </a:spcAft>
              <a:buNone/>
            </a:pP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Задание </a:t>
            </a:r>
            <a:r>
              <a:rPr lang="ru-RU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составьте свое меню на обед с необходимым содержанием суточной нормы железа с помощью указанной таблицы.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https://www.prodlenka.org/components/com_mtree/attachments/458/458639/610e8e636c449930724872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19872" y="2708920"/>
            <a:ext cx="572412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87639336"/>
      </p:ext>
    </p:extLst>
  </p:cSld>
  <p:clrMapOvr>
    <a:masterClrMapping/>
  </p:clrMapOvr>
  <p:transition spd="slow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784976" cy="6192688"/>
          </a:xfrm>
        </p:spPr>
        <p:txBody>
          <a:bodyPr>
            <a:norm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2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Задание 4</a:t>
            </a:r>
            <a:r>
              <a:rPr lang="ru-RU" sz="22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в составе эритроцитов находится белок гемоглобин, каждая молекула которого обладает четырьмя атомами железа. Они связывают кислород, который проходит кровеносные сосуды легких, 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доставляют его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ткани, забирают углекислый газ и несут назад к легким. Эритроциты вместе с железом живут около 4 месяцев, постоянно обновляясь.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Всего у человека около 26 триллионов эритроцитов округлой формы.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Какой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длины (в м.)получится цепочка, если разложить все эритроциты в 1 ряд? В 4 ряда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?</a:t>
            </a:r>
            <a:b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400" dirty="0" smtClean="0">
                <a:ea typeface="Calibri"/>
                <a:cs typeface="Times New Roman"/>
              </a:rPr>
              <a:t>Примечание: </a:t>
            </a:r>
            <a:r>
              <a:rPr lang="ru-RU" sz="24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Радиус каждого составляет примерно 4-5 мкм(1мкм=0,000001м). </a:t>
            </a:r>
            <a:br>
              <a:rPr lang="ru-RU" sz="24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7490996"/>
      </p:ext>
    </p:extLst>
  </p:cSld>
  <p:clrMapOvr>
    <a:masterClrMapping/>
  </p:clrMapOvr>
  <p:transition spd="slow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2578298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7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Задание 5</a:t>
            </a:r>
            <a:r>
              <a:rPr lang="ru-RU" sz="2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 В гемоглобине на 4г в организме человека приходится 2,5 г железа.</a:t>
            </a: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 помощью таблицы определите границы нормы содержания железа в крови у мужчины 40 лет.</a:t>
            </a:r>
            <a:r>
              <a:rPr lang="ru-RU" sz="3100" dirty="0">
                <a:ea typeface="Calibri"/>
                <a:cs typeface="Times New Roman"/>
              </a:rPr>
              <a:t/>
            </a:r>
            <a:br>
              <a:rPr lang="ru-RU" sz="3100" dirty="0">
                <a:ea typeface="Calibri"/>
                <a:cs typeface="Times New Roman"/>
              </a:rPr>
            </a:br>
            <a:endParaRPr lang="ru-RU" sz="3100" dirty="0"/>
          </a:p>
        </p:txBody>
      </p:sp>
      <p:pic>
        <p:nvPicPr>
          <p:cNvPr id="3" name="Рисунок 2" descr="https://www.prodlenka.org/components/com_mtree/attachments/458/458639/610e8e636c49959247037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2348880"/>
            <a:ext cx="6552728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8015430"/>
      </p:ext>
    </p:extLst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764704"/>
            <a:ext cx="8496944" cy="4596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Вопрос </a:t>
            </a:r>
            <a:r>
              <a:rPr lang="ru-RU" sz="2400" b="1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1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Для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приготовления 1кг яблочного пирога требуется 250 г сливочного масла, 100 г  сахара, и 400г  муки. Оставшаяся масса приходится на начинку для пирога. Сколько граммов муки потребуется для приготовления одного и еще половины килограмма  пирога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Вопрос 2 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Весной папа решил покрасить забор со стороны улицы. Сколько банок краски потребуется для покраски забора высотой 2 м и длиной 130 м, если  1 л краски хватает на покраску  10 м</a:t>
            </a:r>
            <a:r>
              <a:rPr lang="ru-RU" sz="2400" baseline="300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 площади и банка краски вмещает 2л?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1283120"/>
      </p:ext>
    </p:extLst>
  </p:cSld>
  <p:clrMapOvr>
    <a:masterClrMapping/>
  </p:clrMapOvr>
  <p:transition spd="slow"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496944" cy="5775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spcAft>
                <a:spcPts val="75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научиться решать задачи, с которыми каждый учащийся может столкнуться в повседневной жизни;</a:t>
            </a:r>
          </a:p>
          <a:p>
            <a:pPr marL="457200" lvl="0" indent="-457200" algn="just">
              <a:spcAft>
                <a:spcPts val="75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показать, что математика  нужна  всем,  чем бы человек не занимался, какой бы профессией не овладевал, где бы не учился;</a:t>
            </a:r>
          </a:p>
          <a:p>
            <a:pPr marL="457200" lvl="0" indent="-457200" algn="just">
              <a:spcAft>
                <a:spcPts val="75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повысить  интерес обучающихся к предмету;</a:t>
            </a:r>
          </a:p>
          <a:p>
            <a:pPr marL="457200" lvl="0" indent="-457200" algn="just">
              <a:spcAft>
                <a:spcPts val="75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подготовиться к сдаче ВПР, ОГЭ и ЕГЭ;</a:t>
            </a:r>
          </a:p>
          <a:p>
            <a:pPr marL="457200" lvl="0" indent="-457200" algn="just">
              <a:spcAft>
                <a:spcPts val="75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стать математически грамотным человеком: самостоятельным, человеком познающим,  умеющим жить среди людей.</a:t>
            </a:r>
          </a:p>
          <a:p>
            <a:pPr algn="just">
              <a:spcAft>
                <a:spcPts val="75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3643627"/>
      </p:ext>
    </p:extLst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8712968" cy="5250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Вопрос 3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Выбери из следующих вариантов наиболее выгодный способ  поездки на дачу для семьи Тани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1)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Такси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вместимостью 5 человек от дома до дома в дачном поселке- 1300р.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2)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Общественный транспорт: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 - автобус до железнодорожного вокзала – 50р.;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 - такси от станции до дачи вместимостью 4 человека- 120р.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Примечание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: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в общественном транспорте стоимость  детского  билета,  составляет половину стоимости взрослого билета.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4932231"/>
      </p:ext>
    </p:extLst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856984" cy="6976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Вопрос 4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Осенью семья решила посадить яблони. Были изучены цены на саженцы в различных магазинах. В магазине 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А 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саженцы предлагались по цене 350 р.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за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штуку, и дополнительно необходимо заплатить за доставку на дачу 1000 р. В магазине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саженцы стоили 380 р.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за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штуку, но с бесплатной доставкой. Известно, что при посадке расстояние между рядами должно быть не менее 6 м, а между саженцами в ряду- не менее 4 м. 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  Какое наибольшее количество саженцев можно посадить на участке площадью 10</a:t>
            </a:r>
            <a:r>
              <a:rPr lang="ru-RU" sz="2400" dirty="0">
                <a:latin typeface="Times New Roman"/>
                <a:ea typeface="Calibri"/>
                <a:cs typeface="Times New Roman"/>
                <a:sym typeface="Symbol"/>
              </a:rPr>
              <a:t>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10 м, и какую наименьшую цену за саженцы необходимо заплатить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Примечание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 При выполнении задания 4, всем учащимся раздать «участки» земли , на которые нужно посадить яблони (листок 10</a:t>
            </a:r>
            <a:r>
              <a:rPr lang="ru-RU" sz="2400" dirty="0">
                <a:latin typeface="Times New Roman"/>
                <a:ea typeface="Calibri"/>
                <a:cs typeface="Times New Roman"/>
                <a:sym typeface="Symbol"/>
              </a:rPr>
              <a:t>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10 клеток)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2534852"/>
      </p:ext>
    </p:extLst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568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Ответ: </a:t>
            </a:r>
            <a:endParaRPr lang="ru-RU" sz="1600" dirty="0">
              <a:ea typeface="Calibri"/>
              <a:cs typeface="Times New Roman"/>
            </a:endParaRPr>
          </a:p>
          <a:p>
            <a:r>
              <a:rPr lang="ru-RU" b="1" dirty="0">
                <a:latin typeface="Times New Roman"/>
                <a:ea typeface="Calibri"/>
              </a:rPr>
              <a:t>1</a:t>
            </a:r>
            <a:r>
              <a:rPr lang="ru-RU" sz="2400" u="sng" dirty="0">
                <a:latin typeface="Times New Roman"/>
                <a:ea typeface="Calibri"/>
              </a:rPr>
              <a:t>. </a:t>
            </a:r>
            <a:r>
              <a:rPr lang="ru-RU" sz="2400" u="sng" dirty="0">
                <a:latin typeface="Times New Roman"/>
              </a:rPr>
              <a:t> </a:t>
            </a:r>
            <a:r>
              <a:rPr lang="ru-RU" sz="2400" u="sng" dirty="0" smtClean="0">
                <a:latin typeface="Times New Roman"/>
              </a:rPr>
              <a:t>600гр</a:t>
            </a:r>
            <a:endParaRPr lang="ru-RU" sz="2400" u="sng" dirty="0"/>
          </a:p>
          <a:p>
            <a:r>
              <a:rPr lang="ru-RU" b="1" dirty="0" smtClean="0">
                <a:latin typeface="Times New Roman"/>
              </a:rPr>
              <a:t>2</a:t>
            </a:r>
            <a:r>
              <a:rPr lang="ru-RU" dirty="0" smtClean="0">
                <a:latin typeface="Times New Roman"/>
              </a:rPr>
              <a:t>. </a:t>
            </a:r>
            <a:r>
              <a:rPr lang="ru-RU" dirty="0" smtClean="0">
                <a:latin typeface="Times New Roman"/>
                <a:ea typeface="Times New Roman"/>
              </a:rPr>
              <a:t>   </a:t>
            </a:r>
            <a:r>
              <a:rPr lang="ru-RU" dirty="0" smtClean="0">
                <a:latin typeface="Times New Roman"/>
              </a:rPr>
              <a:t> </a:t>
            </a:r>
            <a:r>
              <a:rPr lang="ru-RU" dirty="0">
                <a:latin typeface="Times New Roman"/>
              </a:rPr>
              <a:t>2*130= 260 м. кв.</a:t>
            </a:r>
            <a:endParaRPr lang="ru-RU" dirty="0"/>
          </a:p>
          <a:p>
            <a:pPr>
              <a:lnSpc>
                <a:spcPct val="115000"/>
              </a:lnSpc>
              <a:spcBef>
                <a:spcPts val="670"/>
              </a:spcBef>
              <a:spcAft>
                <a:spcPts val="1000"/>
              </a:spcAft>
            </a:pPr>
            <a:r>
              <a:rPr lang="ru-RU" dirty="0">
                <a:latin typeface="Times New Roman"/>
                <a:cs typeface="Times New Roman"/>
              </a:rPr>
              <a:t>    260: 10= 26 литров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70"/>
              </a:spcBef>
              <a:spcAft>
                <a:spcPts val="1000"/>
              </a:spcAft>
            </a:pPr>
            <a:r>
              <a:rPr lang="ru-RU" sz="2400" dirty="0">
                <a:latin typeface="Times New Roman"/>
                <a:cs typeface="Times New Roman"/>
              </a:rPr>
              <a:t>     </a:t>
            </a:r>
            <a:r>
              <a:rPr lang="ru-RU" sz="2400" u="sng" dirty="0">
                <a:latin typeface="Times New Roman"/>
                <a:cs typeface="Times New Roman"/>
              </a:rPr>
              <a:t>26:2= 13 банок</a:t>
            </a:r>
            <a:endParaRPr lang="ru-RU" sz="2400" u="sng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3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 smtClean="0">
                <a:latin typeface="Times New Roman"/>
                <a:cs typeface="Times New Roman"/>
              </a:rPr>
              <a:t>1вариант  </a:t>
            </a:r>
            <a:r>
              <a:rPr lang="ru-RU" dirty="0">
                <a:latin typeface="Times New Roman"/>
                <a:cs typeface="Times New Roman"/>
              </a:rPr>
              <a:t>1300р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70"/>
              </a:spcBef>
              <a:spcAft>
                <a:spcPts val="1000"/>
              </a:spcAft>
            </a:pPr>
            <a:r>
              <a:rPr lang="ru-RU" dirty="0" smtClean="0">
                <a:latin typeface="Times New Roman"/>
                <a:cs typeface="Times New Roman"/>
              </a:rPr>
              <a:t>    2вариант </a:t>
            </a:r>
            <a:r>
              <a:rPr lang="ru-RU" sz="1600" dirty="0" smtClean="0">
                <a:cs typeface="Times New Roman"/>
              </a:rPr>
              <a:t>       </a:t>
            </a:r>
            <a:r>
              <a:rPr lang="ru-RU" dirty="0" smtClean="0">
                <a:latin typeface="Times New Roman"/>
                <a:cs typeface="Times New Roman"/>
              </a:rPr>
              <a:t>до </a:t>
            </a:r>
            <a:r>
              <a:rPr lang="ru-RU" dirty="0">
                <a:latin typeface="Times New Roman"/>
                <a:cs typeface="Times New Roman"/>
              </a:rPr>
              <a:t>вокзала  </a:t>
            </a:r>
            <a:r>
              <a:rPr lang="ru-RU" dirty="0" smtClean="0">
                <a:latin typeface="Times New Roman"/>
                <a:cs typeface="Times New Roman"/>
              </a:rPr>
              <a:t>50*3+25*2=200р</a:t>
            </a:r>
            <a:r>
              <a:rPr lang="ru-RU" sz="1600" dirty="0" smtClean="0">
                <a:cs typeface="Times New Roman"/>
              </a:rPr>
              <a:t> ;   </a:t>
            </a:r>
            <a:r>
              <a:rPr lang="ru-RU" dirty="0" smtClean="0">
                <a:latin typeface="Times New Roman"/>
                <a:cs typeface="Times New Roman"/>
              </a:rPr>
              <a:t>от </a:t>
            </a:r>
            <a:r>
              <a:rPr lang="ru-RU" dirty="0">
                <a:latin typeface="Times New Roman"/>
                <a:cs typeface="Times New Roman"/>
              </a:rPr>
              <a:t>вокзала 2 такси 240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70"/>
              </a:spcBef>
              <a:spcAft>
                <a:spcPts val="1000"/>
              </a:spcAft>
            </a:pPr>
            <a:r>
              <a:rPr lang="ru-RU" u="sng" dirty="0">
                <a:latin typeface="Times New Roman"/>
                <a:cs typeface="Times New Roman"/>
              </a:rPr>
              <a:t>Ответ</a:t>
            </a:r>
            <a:r>
              <a:rPr lang="ru-RU" sz="2400" u="sng" dirty="0">
                <a:latin typeface="Times New Roman"/>
                <a:cs typeface="Times New Roman"/>
              </a:rPr>
              <a:t>: 440р</a:t>
            </a:r>
            <a:endParaRPr lang="ru-RU" sz="2400" u="sng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70"/>
              </a:spcBef>
              <a:spcAft>
                <a:spcPts val="1000"/>
              </a:spcAft>
            </a:pPr>
            <a:r>
              <a:rPr lang="ru-RU" b="1" dirty="0" smtClean="0">
                <a:latin typeface="Times New Roman"/>
                <a:cs typeface="Times New Roman"/>
              </a:rPr>
              <a:t>4</a:t>
            </a:r>
            <a:r>
              <a:rPr lang="ru-RU" dirty="0" smtClean="0">
                <a:latin typeface="Times New Roman"/>
                <a:cs typeface="Times New Roman"/>
              </a:rPr>
              <a:t>. Всего </a:t>
            </a:r>
            <a:r>
              <a:rPr lang="ru-RU" sz="2400" u="sng" dirty="0">
                <a:latin typeface="Times New Roman"/>
                <a:cs typeface="Times New Roman"/>
              </a:rPr>
              <a:t>деревьев 6</a:t>
            </a:r>
            <a:endParaRPr lang="ru-RU" sz="2400" u="sng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70"/>
              </a:spcBef>
              <a:spcAft>
                <a:spcPts val="1000"/>
              </a:spcAft>
            </a:pPr>
            <a:r>
              <a:rPr lang="ru-RU" dirty="0">
                <a:latin typeface="Times New Roman"/>
                <a:cs typeface="Times New Roman"/>
              </a:rPr>
              <a:t>А: 350*6+1000=3100р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70"/>
              </a:spcBef>
              <a:spcAft>
                <a:spcPts val="1000"/>
              </a:spcAft>
            </a:pPr>
            <a:r>
              <a:rPr lang="ru-RU" dirty="0">
                <a:latin typeface="Times New Roman"/>
                <a:cs typeface="Times New Roman"/>
              </a:rPr>
              <a:t>В: 380*6= </a:t>
            </a:r>
            <a:r>
              <a:rPr lang="ru-RU" sz="2400" u="sng" dirty="0">
                <a:latin typeface="Times New Roman"/>
                <a:cs typeface="Times New Roman"/>
              </a:rPr>
              <a:t>2280 р</a:t>
            </a:r>
            <a:endParaRPr lang="ru-RU" sz="2400" u="sng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06960993"/>
      </p:ext>
    </p:extLst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РАЗВИТИЕ ФУНКЦИОНАЛЬНОЙ ГРАМОТНОСТИ НА УРОКАХ МАТЕМАТИКИ И ВО ВНЕУРОЧНОЙ ДЕЯТЕЛЬНОСТИ ПО ПРЕДМЕТУ.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437112"/>
            <a:ext cx="5400600" cy="208823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Солодовникова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 Александровна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математики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МКОУ СОШ №5 г. Алзамай</a:t>
            </a:r>
          </a:p>
          <a:p>
            <a:pPr algn="l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320902"/>
      </p:ext>
    </p:extLst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48680"/>
            <a:ext cx="8712968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               Задания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, для развития математической грамотности, включают три компонента:</a:t>
            </a:r>
          </a:p>
          <a:p>
            <a:pPr lvl="0" algn="just">
              <a:lnSpc>
                <a:spcPct val="115000"/>
              </a:lnSpc>
            </a:pPr>
            <a:endParaRPr lang="ru-RU" sz="28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контекст, в котором представлена проблема;</a:t>
            </a:r>
            <a:endParaRPr lang="ru-RU" sz="28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содержание математического образования, которое используется в заданиях;</a:t>
            </a:r>
            <a:endParaRPr lang="ru-RU" sz="28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мыслительная деятельность, необходимая для того, чтобы связать проблему- контекст, с ее решением- математическим содержанием.</a:t>
            </a:r>
            <a:endParaRPr lang="ru-RU" sz="28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5389937"/>
      </p:ext>
    </p:extLst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класс, тема «Треугольники»</a:t>
            </a:r>
            <a:b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/>
              <a:t>Кластер</a:t>
            </a:r>
            <a:endParaRPr lang="ru-RU" sz="4900" b="1" dirty="0"/>
          </a:p>
        </p:txBody>
      </p:sp>
      <p:pic>
        <p:nvPicPr>
          <p:cNvPr id="2050" name="Picture 2" descr="C:\Users\almaz-2017\Pictures\img3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2537"/>
            <a:ext cx="5436096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450" y="3933057"/>
            <a:ext cx="4809550" cy="2924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900318"/>
      </p:ext>
    </p:extLst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91264" cy="1521108"/>
          </a:xfrm>
        </p:spPr>
        <p:txBody>
          <a:bodyPr>
            <a:noAutofit/>
          </a:bodyPr>
          <a:lstStyle/>
          <a:p>
            <a:r>
              <a:rPr lang="ru-RU" sz="3600" i="1" dirty="0">
                <a:latin typeface="Times New Roman"/>
                <a:ea typeface="Calibri"/>
              </a:rPr>
              <a:t>5 класс, тема «Сложение и вычитание десятичных </a:t>
            </a:r>
            <a:r>
              <a:rPr lang="ru-RU" sz="3600" i="1" dirty="0" smtClean="0">
                <a:latin typeface="Times New Roman"/>
                <a:ea typeface="Calibri"/>
              </a:rPr>
              <a:t>дробей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637741"/>
            <a:ext cx="8568952" cy="459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 «Датский дог </a:t>
            </a:r>
            <a:r>
              <a:rPr lang="ru-RU" sz="2800" dirty="0" err="1">
                <a:solidFill>
                  <a:srgbClr val="000000"/>
                </a:solidFill>
                <a:latin typeface="Times New Roman"/>
                <a:ea typeface="Times New Roman"/>
              </a:rPr>
              <a:t>Гибсон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 был самой высокой в мире собакой. Его рост составлял 107,18 см от пола до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плеча, а на задних лапах он достигал 2,19 метров.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7 июля 2006 года самой маленькой лошадью была </a:t>
            </a: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Тамбелина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– миниатюрная гнедая кобыла 44,5 см в холке, хозяевами которой являются Кей и Пол </a:t>
            </a: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Госслинг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из </a:t>
            </a: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Сейнт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-Луиса, штат Миссури. Радар – бельгийский конь – тяжеловоз – на 27 июля 2004 года составлял 19,5 ладоней без копыт. Радар живет на ферме в Техасе»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869923"/>
      </p:ext>
    </p:extLst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894</Words>
  <Application>Microsoft Office PowerPoint</Application>
  <PresentationFormat>Экран (4:3)</PresentationFormat>
  <Paragraphs>102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1_Тема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РАЗВИТИЕ ФУНКЦИОНАЛЬНОЙ ГРАМОТНОСТИ НА УРОКАХ МАТЕМАТИКИ И ВО ВНЕУРОЧНОЙ ДЕЯТЕЛЬНОСТИ ПО ПРЕДМЕТУ.</vt:lpstr>
      <vt:lpstr>Презентация PowerPoint</vt:lpstr>
      <vt:lpstr>5 класс, тема «Треугольники» Кластер</vt:lpstr>
      <vt:lpstr>5 класс, тема «Сложение и вычитание десятичных дробей</vt:lpstr>
      <vt:lpstr>Презентация PowerPoint</vt:lpstr>
      <vt:lpstr>5 класс, тема «Сложение и вычитание десятичных дробей»</vt:lpstr>
      <vt:lpstr>«Знания нужно поглощать с аппетитом» Предлагаю из этого набора приготовить </vt:lpstr>
      <vt:lpstr>Презентация PowerPoint</vt:lpstr>
      <vt:lpstr>Ситуационные задачи позволяют:</vt:lpstr>
      <vt:lpstr>Презентация PowerPoint</vt:lpstr>
      <vt:lpstr>Презентация PowerPoint</vt:lpstr>
      <vt:lpstr>Задание 2: в пятницу в школьной столовой в меню было предложено на выбор: Мясо кролика(150гр.)+гречка(200гр.)+банан(100гр.) Морская капуста(100гр.)+печень телячья(150гр.)+яблоко(100гр.) Мясо индюшачье(150гр.)+картофель(150гр.)+какао(150гр.)   </vt:lpstr>
      <vt:lpstr>Задание 4: в составе эритроцитов находится белок гемоглобин, каждая молекула которого обладает четырьмя атомами железа. Они связывают кислород, который проходит кровеносные сосуды легких, и доставляют его в ткани, забирают углекислый газ и несут назад к легким. Эритроциты вместе с железом живут около 4 месяцев, постоянно обновляясь. Всего у человека около 26 триллионов эритроцитов округлой формы. Какой длины (в м.)получится цепочка, если разложить все эритроциты в 1 ряд? В 4 ряда?  Примечание: Радиус каждого составляет примерно 4-5 мкм(1мкм=0,000001м).  </vt:lpstr>
      <vt:lpstr>Задание 5: В гемоглобине на 4г в организме человека приходится 2,5 г железа. С помощью таблицы определите границы нормы содержания железа в крови у мужчины 40 лет.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almaz-2017</dc:creator>
  <cp:lastModifiedBy>almaz-2017</cp:lastModifiedBy>
  <cp:revision>18</cp:revision>
  <dcterms:created xsi:type="dcterms:W3CDTF">2023-04-22T23:13:46Z</dcterms:created>
  <dcterms:modified xsi:type="dcterms:W3CDTF">2023-04-26T14:05:21Z</dcterms:modified>
</cp:coreProperties>
</file>