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62" r:id="rId4"/>
    <p:sldId id="285" r:id="rId5"/>
    <p:sldId id="259" r:id="rId6"/>
    <p:sldId id="286" r:id="rId7"/>
    <p:sldId id="287" r:id="rId8"/>
    <p:sldId id="291" r:id="rId9"/>
    <p:sldId id="290" r:id="rId10"/>
    <p:sldId id="288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8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018BB6-D87C-4835-8300-E45A4041FD89}" type="doc">
      <dgm:prSet loTypeId="urn:microsoft.com/office/officeart/2005/8/layout/hList7" loCatId="list" qsTypeId="urn:microsoft.com/office/officeart/2005/8/quickstyle/3d2" qsCatId="3D" csTypeId="urn:microsoft.com/office/officeart/2005/8/colors/colorful5" csCatId="colorful" phldr="1"/>
      <dgm:spPr/>
    </dgm:pt>
    <dgm:pt modelId="{82E23C76-A3DE-488F-A185-B27896F7ED76}">
      <dgm:prSet phldrT="[Текст]"/>
      <dgm:spPr/>
      <dgm:t>
        <a:bodyPr/>
        <a:lstStyle/>
        <a:p>
          <a:r>
            <a:rPr lang="ru-RU" alt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нахождение значений выражений</a:t>
          </a:r>
          <a:endParaRPr lang="ru-RU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8B62D3-751F-4B08-94DA-AB9DA8299184}" type="parTrans" cxnId="{22D85451-7AC0-42F6-BB01-EAB882FE5084}">
      <dgm:prSet/>
      <dgm:spPr/>
      <dgm:t>
        <a:bodyPr/>
        <a:lstStyle/>
        <a:p>
          <a:endParaRPr lang="ru-RU"/>
        </a:p>
      </dgm:t>
    </dgm:pt>
    <dgm:pt modelId="{E4E6FC2F-FD53-4141-934B-80FEEBD24FD1}" type="sibTrans" cxnId="{22D85451-7AC0-42F6-BB01-EAB882FE5084}">
      <dgm:prSet/>
      <dgm:spPr/>
      <dgm:t>
        <a:bodyPr/>
        <a:lstStyle/>
        <a:p>
          <a:endParaRPr lang="ru-RU"/>
        </a:p>
      </dgm:t>
    </dgm:pt>
    <dgm:pt modelId="{319538DC-AC8C-46F3-ADAB-C6544269F5BE}">
      <dgm:prSet phldrT="[Текст]"/>
      <dgm:spPr/>
      <dgm:t>
        <a:bodyPr/>
        <a:lstStyle/>
        <a:p>
          <a:r>
            <a:rPr lang="ru-RU" alt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решение уравнений</a:t>
          </a:r>
          <a:endParaRPr lang="ru-RU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ADE44A6-314E-4722-B4CA-5A0EBE8E8974}" type="parTrans" cxnId="{1EE7FE03-78E3-4E02-9A48-CFBA9CB8D1DF}">
      <dgm:prSet/>
      <dgm:spPr/>
      <dgm:t>
        <a:bodyPr/>
        <a:lstStyle/>
        <a:p>
          <a:endParaRPr lang="ru-RU"/>
        </a:p>
      </dgm:t>
    </dgm:pt>
    <dgm:pt modelId="{BB840924-EB4D-4BD2-A3FB-06EA620F6095}" type="sibTrans" cxnId="{1EE7FE03-78E3-4E02-9A48-CFBA9CB8D1DF}">
      <dgm:prSet/>
      <dgm:spPr/>
      <dgm:t>
        <a:bodyPr/>
        <a:lstStyle/>
        <a:p>
          <a:endParaRPr lang="ru-RU"/>
        </a:p>
      </dgm:t>
    </dgm:pt>
    <dgm:pt modelId="{91ED6CF8-BCB6-4F11-885F-E646D34DC1D3}">
      <dgm:prSet phldrT="[Текст]"/>
      <dgm:spPr/>
      <dgm:t>
        <a:bodyPr/>
        <a:lstStyle/>
        <a:p>
          <a:r>
            <a:rPr lang="ru-RU" alt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задачи, решаемые с помощью уравнений</a:t>
          </a:r>
          <a:endParaRPr lang="ru-RU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2A363AB-1926-4B8C-A2EF-B5086B49465C}" type="parTrans" cxnId="{15A6681F-FB16-4DD3-B873-D8CE1D6C1392}">
      <dgm:prSet/>
      <dgm:spPr/>
      <dgm:t>
        <a:bodyPr/>
        <a:lstStyle/>
        <a:p>
          <a:endParaRPr lang="ru-RU"/>
        </a:p>
      </dgm:t>
    </dgm:pt>
    <dgm:pt modelId="{318A07CA-978B-4B0C-A2B6-A6F10226F079}" type="sibTrans" cxnId="{15A6681F-FB16-4DD3-B873-D8CE1D6C1392}">
      <dgm:prSet/>
      <dgm:spPr/>
      <dgm:t>
        <a:bodyPr/>
        <a:lstStyle/>
        <a:p>
          <a:endParaRPr lang="ru-RU"/>
        </a:p>
      </dgm:t>
    </dgm:pt>
    <dgm:pt modelId="{92B1CAC4-3F89-46CD-ABCC-EC8F4F9168F7}">
      <dgm:prSet phldrT="[Текст]"/>
      <dgm:spPr/>
      <dgm:t>
        <a:bodyPr/>
        <a:lstStyle/>
        <a:p>
          <a:r>
            <a:rPr lang="ru-RU" alt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задачи, решаемые по действиям</a:t>
          </a:r>
          <a:endParaRPr lang="ru-RU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DB6FB4-6C17-46C0-96F1-27C6E923B0D4}" type="parTrans" cxnId="{C46DFF7D-B7E4-4D7E-98CB-86221501E55B}">
      <dgm:prSet/>
      <dgm:spPr/>
      <dgm:t>
        <a:bodyPr/>
        <a:lstStyle/>
        <a:p>
          <a:endParaRPr lang="ru-RU"/>
        </a:p>
      </dgm:t>
    </dgm:pt>
    <dgm:pt modelId="{37D41464-1059-481D-BEAF-6208F4361EFB}" type="sibTrans" cxnId="{C46DFF7D-B7E4-4D7E-98CB-86221501E55B}">
      <dgm:prSet/>
      <dgm:spPr/>
      <dgm:t>
        <a:bodyPr/>
        <a:lstStyle/>
        <a:p>
          <a:endParaRPr lang="ru-RU"/>
        </a:p>
      </dgm:t>
    </dgm:pt>
    <dgm:pt modelId="{EE04B7D4-DF69-4CFC-8A6B-2C2D8D80C131}" type="pres">
      <dgm:prSet presAssocID="{E6018BB6-D87C-4835-8300-E45A4041FD89}" presName="Name0" presStyleCnt="0">
        <dgm:presLayoutVars>
          <dgm:dir/>
          <dgm:resizeHandles val="exact"/>
        </dgm:presLayoutVars>
      </dgm:prSet>
      <dgm:spPr/>
    </dgm:pt>
    <dgm:pt modelId="{F3AE50C1-97B9-4AB1-943B-0869FF36174C}" type="pres">
      <dgm:prSet presAssocID="{E6018BB6-D87C-4835-8300-E45A4041FD89}" presName="fgShape" presStyleLbl="fgShp" presStyleIdx="0" presStyleCnt="1" custScaleY="133901" custLinFactNeighborX="1522" custLinFactNeighborY="31481"/>
      <dgm:spPr/>
    </dgm:pt>
    <dgm:pt modelId="{3B23684D-DEDF-4040-AA29-8045186D9419}" type="pres">
      <dgm:prSet presAssocID="{E6018BB6-D87C-4835-8300-E45A4041FD89}" presName="linComp" presStyleCnt="0"/>
      <dgm:spPr/>
    </dgm:pt>
    <dgm:pt modelId="{E96777CC-617B-4F9A-9B53-8487872E0CB1}" type="pres">
      <dgm:prSet presAssocID="{82E23C76-A3DE-488F-A185-B27896F7ED76}" presName="compNode" presStyleCnt="0"/>
      <dgm:spPr/>
    </dgm:pt>
    <dgm:pt modelId="{9CEDE310-CCD7-4639-AF8D-AA3792DDBC1F}" type="pres">
      <dgm:prSet presAssocID="{82E23C76-A3DE-488F-A185-B27896F7ED76}" presName="bkgdShape" presStyleLbl="node1" presStyleIdx="0" presStyleCnt="4"/>
      <dgm:spPr/>
    </dgm:pt>
    <dgm:pt modelId="{934F0AF0-01D3-464F-9817-FBD2DA08EEF7}" type="pres">
      <dgm:prSet presAssocID="{82E23C76-A3DE-488F-A185-B27896F7ED76}" presName="nodeTx" presStyleLbl="node1" presStyleIdx="0" presStyleCnt="4">
        <dgm:presLayoutVars>
          <dgm:bulletEnabled val="1"/>
        </dgm:presLayoutVars>
      </dgm:prSet>
      <dgm:spPr/>
    </dgm:pt>
    <dgm:pt modelId="{092C5169-99F0-48D9-B8F8-21CAFE988FCB}" type="pres">
      <dgm:prSet presAssocID="{82E23C76-A3DE-488F-A185-B27896F7ED76}" presName="invisiNode" presStyleLbl="node1" presStyleIdx="0" presStyleCnt="4"/>
      <dgm:spPr/>
    </dgm:pt>
    <dgm:pt modelId="{4D8CFF0D-595D-4A06-B4D7-71F06E76E685}" type="pres">
      <dgm:prSet presAssocID="{82E23C76-A3DE-488F-A185-B27896F7ED76}" presName="imagNode" presStyleLbl="fgImgPlace1" presStyleIdx="0" presStyleCnt="4" custScaleY="10018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  <dgm:pt modelId="{1A5BD315-C83C-431D-BD84-2B55508386B3}" type="pres">
      <dgm:prSet presAssocID="{E4E6FC2F-FD53-4141-934B-80FEEBD24FD1}" presName="sibTrans" presStyleLbl="sibTrans2D1" presStyleIdx="0" presStyleCnt="0"/>
      <dgm:spPr/>
    </dgm:pt>
    <dgm:pt modelId="{325876CC-14AB-416D-8E77-515DED01F1A0}" type="pres">
      <dgm:prSet presAssocID="{319538DC-AC8C-46F3-ADAB-C6544269F5BE}" presName="compNode" presStyleCnt="0"/>
      <dgm:spPr/>
    </dgm:pt>
    <dgm:pt modelId="{252F365C-EA31-4C43-BFE3-F89E26C706EE}" type="pres">
      <dgm:prSet presAssocID="{319538DC-AC8C-46F3-ADAB-C6544269F5BE}" presName="bkgdShape" presStyleLbl="node1" presStyleIdx="1" presStyleCnt="4"/>
      <dgm:spPr/>
    </dgm:pt>
    <dgm:pt modelId="{73B6535E-0320-47FB-9188-3E85D92CE4CF}" type="pres">
      <dgm:prSet presAssocID="{319538DC-AC8C-46F3-ADAB-C6544269F5BE}" presName="nodeTx" presStyleLbl="node1" presStyleIdx="1" presStyleCnt="4">
        <dgm:presLayoutVars>
          <dgm:bulletEnabled val="1"/>
        </dgm:presLayoutVars>
      </dgm:prSet>
      <dgm:spPr/>
    </dgm:pt>
    <dgm:pt modelId="{71A0E55D-D8C8-4216-BB19-39D14AD34B3F}" type="pres">
      <dgm:prSet presAssocID="{319538DC-AC8C-46F3-ADAB-C6544269F5BE}" presName="invisiNode" presStyleLbl="node1" presStyleIdx="1" presStyleCnt="4"/>
      <dgm:spPr/>
    </dgm:pt>
    <dgm:pt modelId="{88943977-F328-42B3-A568-2D91C2E92D53}" type="pres">
      <dgm:prSet presAssocID="{319538DC-AC8C-46F3-ADAB-C6544269F5BE}" presName="imagNode" presStyleLbl="fgImgPlace1" presStyleIdx="1" presStyleCnt="4"/>
      <dgm:spPr/>
    </dgm:pt>
    <dgm:pt modelId="{B0BEBF7E-5BA2-4039-AABA-27000EF6BD07}" type="pres">
      <dgm:prSet presAssocID="{BB840924-EB4D-4BD2-A3FB-06EA620F6095}" presName="sibTrans" presStyleLbl="sibTrans2D1" presStyleIdx="0" presStyleCnt="0"/>
      <dgm:spPr/>
    </dgm:pt>
    <dgm:pt modelId="{CD9046FC-27B3-4325-9C58-B195307D4693}" type="pres">
      <dgm:prSet presAssocID="{91ED6CF8-BCB6-4F11-885F-E646D34DC1D3}" presName="compNode" presStyleCnt="0"/>
      <dgm:spPr/>
    </dgm:pt>
    <dgm:pt modelId="{A63C678C-8BEA-4BBC-905A-64501DDD80BD}" type="pres">
      <dgm:prSet presAssocID="{91ED6CF8-BCB6-4F11-885F-E646D34DC1D3}" presName="bkgdShape" presStyleLbl="node1" presStyleIdx="2" presStyleCnt="4"/>
      <dgm:spPr/>
    </dgm:pt>
    <dgm:pt modelId="{05E98582-3989-4BD7-A449-B9F34C98DE39}" type="pres">
      <dgm:prSet presAssocID="{91ED6CF8-BCB6-4F11-885F-E646D34DC1D3}" presName="nodeTx" presStyleLbl="node1" presStyleIdx="2" presStyleCnt="4">
        <dgm:presLayoutVars>
          <dgm:bulletEnabled val="1"/>
        </dgm:presLayoutVars>
      </dgm:prSet>
      <dgm:spPr/>
    </dgm:pt>
    <dgm:pt modelId="{654D20D4-2A23-41AC-B0EF-4AAAC41AD7E0}" type="pres">
      <dgm:prSet presAssocID="{91ED6CF8-BCB6-4F11-885F-E646D34DC1D3}" presName="invisiNode" presStyleLbl="node1" presStyleIdx="2" presStyleCnt="4"/>
      <dgm:spPr/>
    </dgm:pt>
    <dgm:pt modelId="{FB86C172-F226-4C83-B663-85AAD76D7028}" type="pres">
      <dgm:prSet presAssocID="{91ED6CF8-BCB6-4F11-885F-E646D34DC1D3}" presName="imagNode" presStyleLbl="fgImgPlace1" presStyleIdx="2" presStyleCnt="4"/>
      <dgm:spPr/>
    </dgm:pt>
    <dgm:pt modelId="{D7BD8893-1F93-4283-AAE2-4B0DE9145E7B}" type="pres">
      <dgm:prSet presAssocID="{318A07CA-978B-4B0C-A2B6-A6F10226F079}" presName="sibTrans" presStyleLbl="sibTrans2D1" presStyleIdx="0" presStyleCnt="0"/>
      <dgm:spPr/>
    </dgm:pt>
    <dgm:pt modelId="{77F7D3C0-50B3-4BF3-B3F5-C3F3E3230E61}" type="pres">
      <dgm:prSet presAssocID="{92B1CAC4-3F89-46CD-ABCC-EC8F4F9168F7}" presName="compNode" presStyleCnt="0"/>
      <dgm:spPr/>
    </dgm:pt>
    <dgm:pt modelId="{20C9CC07-ACD2-479C-9658-B15B23AF66CB}" type="pres">
      <dgm:prSet presAssocID="{92B1CAC4-3F89-46CD-ABCC-EC8F4F9168F7}" presName="bkgdShape" presStyleLbl="node1" presStyleIdx="3" presStyleCnt="4"/>
      <dgm:spPr/>
    </dgm:pt>
    <dgm:pt modelId="{76DE4ADB-939E-484E-B240-2477F7CA391B}" type="pres">
      <dgm:prSet presAssocID="{92B1CAC4-3F89-46CD-ABCC-EC8F4F9168F7}" presName="nodeTx" presStyleLbl="node1" presStyleIdx="3" presStyleCnt="4">
        <dgm:presLayoutVars>
          <dgm:bulletEnabled val="1"/>
        </dgm:presLayoutVars>
      </dgm:prSet>
      <dgm:spPr/>
    </dgm:pt>
    <dgm:pt modelId="{6456C99E-DC4B-495D-A219-EE82DE8A8C24}" type="pres">
      <dgm:prSet presAssocID="{92B1CAC4-3F89-46CD-ABCC-EC8F4F9168F7}" presName="invisiNode" presStyleLbl="node1" presStyleIdx="3" presStyleCnt="4"/>
      <dgm:spPr/>
    </dgm:pt>
    <dgm:pt modelId="{01650D02-A031-462B-B274-4CF50E98CA93}" type="pres">
      <dgm:prSet presAssocID="{92B1CAC4-3F89-46CD-ABCC-EC8F4F9168F7}" presName="imagNode" presStyleLbl="fgImgPlace1" presStyleIdx="3" presStyleCnt="4"/>
      <dgm:spPr/>
    </dgm:pt>
  </dgm:ptLst>
  <dgm:cxnLst>
    <dgm:cxn modelId="{1EE7FE03-78E3-4E02-9A48-CFBA9CB8D1DF}" srcId="{E6018BB6-D87C-4835-8300-E45A4041FD89}" destId="{319538DC-AC8C-46F3-ADAB-C6544269F5BE}" srcOrd="1" destOrd="0" parTransId="{BADE44A6-314E-4722-B4CA-5A0EBE8E8974}" sibTransId="{BB840924-EB4D-4BD2-A3FB-06EA620F6095}"/>
    <dgm:cxn modelId="{AEF16B0D-19EA-4B22-A187-B70B3F36E3F7}" type="presOf" srcId="{82E23C76-A3DE-488F-A185-B27896F7ED76}" destId="{934F0AF0-01D3-464F-9817-FBD2DA08EEF7}" srcOrd="1" destOrd="0" presId="urn:microsoft.com/office/officeart/2005/8/layout/hList7"/>
    <dgm:cxn modelId="{15A6681F-FB16-4DD3-B873-D8CE1D6C1392}" srcId="{E6018BB6-D87C-4835-8300-E45A4041FD89}" destId="{91ED6CF8-BCB6-4F11-885F-E646D34DC1D3}" srcOrd="2" destOrd="0" parTransId="{A2A363AB-1926-4B8C-A2EF-B5086B49465C}" sibTransId="{318A07CA-978B-4B0C-A2B6-A6F10226F079}"/>
    <dgm:cxn modelId="{42744E4E-4078-4F44-98E7-26AF32C376FB}" type="presOf" srcId="{92B1CAC4-3F89-46CD-ABCC-EC8F4F9168F7}" destId="{20C9CC07-ACD2-479C-9658-B15B23AF66CB}" srcOrd="0" destOrd="0" presId="urn:microsoft.com/office/officeart/2005/8/layout/hList7"/>
    <dgm:cxn modelId="{22D85451-7AC0-42F6-BB01-EAB882FE5084}" srcId="{E6018BB6-D87C-4835-8300-E45A4041FD89}" destId="{82E23C76-A3DE-488F-A185-B27896F7ED76}" srcOrd="0" destOrd="0" parTransId="{768B62D3-751F-4B08-94DA-AB9DA8299184}" sibTransId="{E4E6FC2F-FD53-4141-934B-80FEEBD24FD1}"/>
    <dgm:cxn modelId="{E2285154-0679-417B-98B1-4AC53EC83661}" type="presOf" srcId="{91ED6CF8-BCB6-4F11-885F-E646D34DC1D3}" destId="{05E98582-3989-4BD7-A449-B9F34C98DE39}" srcOrd="1" destOrd="0" presId="urn:microsoft.com/office/officeart/2005/8/layout/hList7"/>
    <dgm:cxn modelId="{DFA6F879-3C08-4B4F-8031-BC81B02EE617}" type="presOf" srcId="{92B1CAC4-3F89-46CD-ABCC-EC8F4F9168F7}" destId="{76DE4ADB-939E-484E-B240-2477F7CA391B}" srcOrd="1" destOrd="0" presId="urn:microsoft.com/office/officeart/2005/8/layout/hList7"/>
    <dgm:cxn modelId="{C46DFF7D-B7E4-4D7E-98CB-86221501E55B}" srcId="{E6018BB6-D87C-4835-8300-E45A4041FD89}" destId="{92B1CAC4-3F89-46CD-ABCC-EC8F4F9168F7}" srcOrd="3" destOrd="0" parTransId="{3EDB6FB4-6C17-46C0-96F1-27C6E923B0D4}" sibTransId="{37D41464-1059-481D-BEAF-6208F4361EFB}"/>
    <dgm:cxn modelId="{78E5BD93-01C9-4A91-94F4-7E01A2FDCACB}" type="presOf" srcId="{82E23C76-A3DE-488F-A185-B27896F7ED76}" destId="{9CEDE310-CCD7-4639-AF8D-AA3792DDBC1F}" srcOrd="0" destOrd="0" presId="urn:microsoft.com/office/officeart/2005/8/layout/hList7"/>
    <dgm:cxn modelId="{343ECF9D-919C-40F1-AEE0-2BA718B60604}" type="presOf" srcId="{BB840924-EB4D-4BD2-A3FB-06EA620F6095}" destId="{B0BEBF7E-5BA2-4039-AABA-27000EF6BD07}" srcOrd="0" destOrd="0" presId="urn:microsoft.com/office/officeart/2005/8/layout/hList7"/>
    <dgm:cxn modelId="{6E7D00A7-6C32-4B47-ABB6-B724DEE7D90C}" type="presOf" srcId="{319538DC-AC8C-46F3-ADAB-C6544269F5BE}" destId="{73B6535E-0320-47FB-9188-3E85D92CE4CF}" srcOrd="1" destOrd="0" presId="urn:microsoft.com/office/officeart/2005/8/layout/hList7"/>
    <dgm:cxn modelId="{AACDE2EC-CBE2-4B92-A383-F0C38638F630}" type="presOf" srcId="{318A07CA-978B-4B0C-A2B6-A6F10226F079}" destId="{D7BD8893-1F93-4283-AAE2-4B0DE9145E7B}" srcOrd="0" destOrd="0" presId="urn:microsoft.com/office/officeart/2005/8/layout/hList7"/>
    <dgm:cxn modelId="{389609F5-0F3C-42B6-A1C3-05A645D35AA7}" type="presOf" srcId="{319538DC-AC8C-46F3-ADAB-C6544269F5BE}" destId="{252F365C-EA31-4C43-BFE3-F89E26C706EE}" srcOrd="0" destOrd="0" presId="urn:microsoft.com/office/officeart/2005/8/layout/hList7"/>
    <dgm:cxn modelId="{34FECAF7-366F-4DCD-8D64-4E57F39000B3}" type="presOf" srcId="{91ED6CF8-BCB6-4F11-885F-E646D34DC1D3}" destId="{A63C678C-8BEA-4BBC-905A-64501DDD80BD}" srcOrd="0" destOrd="0" presId="urn:microsoft.com/office/officeart/2005/8/layout/hList7"/>
    <dgm:cxn modelId="{B24F53F8-7DD5-4221-A21D-38A1D0298FE9}" type="presOf" srcId="{E6018BB6-D87C-4835-8300-E45A4041FD89}" destId="{EE04B7D4-DF69-4CFC-8A6B-2C2D8D80C131}" srcOrd="0" destOrd="0" presId="urn:microsoft.com/office/officeart/2005/8/layout/hList7"/>
    <dgm:cxn modelId="{B7248EFA-F011-45C8-9B88-3A964595EF95}" type="presOf" srcId="{E4E6FC2F-FD53-4141-934B-80FEEBD24FD1}" destId="{1A5BD315-C83C-431D-BD84-2B55508386B3}" srcOrd="0" destOrd="0" presId="urn:microsoft.com/office/officeart/2005/8/layout/hList7"/>
    <dgm:cxn modelId="{1A85EE79-70C3-42BF-9258-71671576947D}" type="presParOf" srcId="{EE04B7D4-DF69-4CFC-8A6B-2C2D8D80C131}" destId="{F3AE50C1-97B9-4AB1-943B-0869FF36174C}" srcOrd="0" destOrd="0" presId="urn:microsoft.com/office/officeart/2005/8/layout/hList7"/>
    <dgm:cxn modelId="{FBC11B44-F910-4A15-9821-B8CA605A0773}" type="presParOf" srcId="{EE04B7D4-DF69-4CFC-8A6B-2C2D8D80C131}" destId="{3B23684D-DEDF-4040-AA29-8045186D9419}" srcOrd="1" destOrd="0" presId="urn:microsoft.com/office/officeart/2005/8/layout/hList7"/>
    <dgm:cxn modelId="{0677EB9D-14EB-46AB-81AD-713DA7AD8DA9}" type="presParOf" srcId="{3B23684D-DEDF-4040-AA29-8045186D9419}" destId="{E96777CC-617B-4F9A-9B53-8487872E0CB1}" srcOrd="0" destOrd="0" presId="urn:microsoft.com/office/officeart/2005/8/layout/hList7"/>
    <dgm:cxn modelId="{6F75E5B3-F75A-4E81-AF21-0957AD23E80D}" type="presParOf" srcId="{E96777CC-617B-4F9A-9B53-8487872E0CB1}" destId="{9CEDE310-CCD7-4639-AF8D-AA3792DDBC1F}" srcOrd="0" destOrd="0" presId="urn:microsoft.com/office/officeart/2005/8/layout/hList7"/>
    <dgm:cxn modelId="{9A65C1BA-530B-4FB6-AB94-83BAF5D5F4CC}" type="presParOf" srcId="{E96777CC-617B-4F9A-9B53-8487872E0CB1}" destId="{934F0AF0-01D3-464F-9817-FBD2DA08EEF7}" srcOrd="1" destOrd="0" presId="urn:microsoft.com/office/officeart/2005/8/layout/hList7"/>
    <dgm:cxn modelId="{708B5BAB-0400-4DF5-A750-DE8573F938E5}" type="presParOf" srcId="{E96777CC-617B-4F9A-9B53-8487872E0CB1}" destId="{092C5169-99F0-48D9-B8F8-21CAFE988FCB}" srcOrd="2" destOrd="0" presId="urn:microsoft.com/office/officeart/2005/8/layout/hList7"/>
    <dgm:cxn modelId="{B276C82C-5E7B-426B-8B24-60A5DB952D9B}" type="presParOf" srcId="{E96777CC-617B-4F9A-9B53-8487872E0CB1}" destId="{4D8CFF0D-595D-4A06-B4D7-71F06E76E685}" srcOrd="3" destOrd="0" presId="urn:microsoft.com/office/officeart/2005/8/layout/hList7"/>
    <dgm:cxn modelId="{5567D2F9-403E-4AB6-A3EC-87CD205BE7C8}" type="presParOf" srcId="{3B23684D-DEDF-4040-AA29-8045186D9419}" destId="{1A5BD315-C83C-431D-BD84-2B55508386B3}" srcOrd="1" destOrd="0" presId="urn:microsoft.com/office/officeart/2005/8/layout/hList7"/>
    <dgm:cxn modelId="{3D28A053-5373-4705-84C0-68EF67D42FAF}" type="presParOf" srcId="{3B23684D-DEDF-4040-AA29-8045186D9419}" destId="{325876CC-14AB-416D-8E77-515DED01F1A0}" srcOrd="2" destOrd="0" presId="urn:microsoft.com/office/officeart/2005/8/layout/hList7"/>
    <dgm:cxn modelId="{C137F2AD-DFFA-42EC-8C76-7F2BC3D63079}" type="presParOf" srcId="{325876CC-14AB-416D-8E77-515DED01F1A0}" destId="{252F365C-EA31-4C43-BFE3-F89E26C706EE}" srcOrd="0" destOrd="0" presId="urn:microsoft.com/office/officeart/2005/8/layout/hList7"/>
    <dgm:cxn modelId="{4757F844-019D-4A45-A3DD-2813C109F640}" type="presParOf" srcId="{325876CC-14AB-416D-8E77-515DED01F1A0}" destId="{73B6535E-0320-47FB-9188-3E85D92CE4CF}" srcOrd="1" destOrd="0" presId="urn:microsoft.com/office/officeart/2005/8/layout/hList7"/>
    <dgm:cxn modelId="{04A56E2E-97D4-4054-9BDA-DEEF09647B41}" type="presParOf" srcId="{325876CC-14AB-416D-8E77-515DED01F1A0}" destId="{71A0E55D-D8C8-4216-BB19-39D14AD34B3F}" srcOrd="2" destOrd="0" presId="urn:microsoft.com/office/officeart/2005/8/layout/hList7"/>
    <dgm:cxn modelId="{441A4E4C-4785-40F6-916F-4096476CF94F}" type="presParOf" srcId="{325876CC-14AB-416D-8E77-515DED01F1A0}" destId="{88943977-F328-42B3-A568-2D91C2E92D53}" srcOrd="3" destOrd="0" presId="urn:microsoft.com/office/officeart/2005/8/layout/hList7"/>
    <dgm:cxn modelId="{D06621BF-8EB5-4174-B168-E035AAB0A4E1}" type="presParOf" srcId="{3B23684D-DEDF-4040-AA29-8045186D9419}" destId="{B0BEBF7E-5BA2-4039-AABA-27000EF6BD07}" srcOrd="3" destOrd="0" presId="urn:microsoft.com/office/officeart/2005/8/layout/hList7"/>
    <dgm:cxn modelId="{1991C70C-E23A-4D13-A4BD-30AFF3485CD8}" type="presParOf" srcId="{3B23684D-DEDF-4040-AA29-8045186D9419}" destId="{CD9046FC-27B3-4325-9C58-B195307D4693}" srcOrd="4" destOrd="0" presId="urn:microsoft.com/office/officeart/2005/8/layout/hList7"/>
    <dgm:cxn modelId="{5EC456D1-F935-4619-A991-77256DFB4B73}" type="presParOf" srcId="{CD9046FC-27B3-4325-9C58-B195307D4693}" destId="{A63C678C-8BEA-4BBC-905A-64501DDD80BD}" srcOrd="0" destOrd="0" presId="urn:microsoft.com/office/officeart/2005/8/layout/hList7"/>
    <dgm:cxn modelId="{5D43AFDC-A427-454D-A441-D3A27826CFD9}" type="presParOf" srcId="{CD9046FC-27B3-4325-9C58-B195307D4693}" destId="{05E98582-3989-4BD7-A449-B9F34C98DE39}" srcOrd="1" destOrd="0" presId="urn:microsoft.com/office/officeart/2005/8/layout/hList7"/>
    <dgm:cxn modelId="{0D430FEF-FE28-4D50-8B50-ADF9484E75CA}" type="presParOf" srcId="{CD9046FC-27B3-4325-9C58-B195307D4693}" destId="{654D20D4-2A23-41AC-B0EF-4AAAC41AD7E0}" srcOrd="2" destOrd="0" presId="urn:microsoft.com/office/officeart/2005/8/layout/hList7"/>
    <dgm:cxn modelId="{6EABAEC1-16B8-4AEB-92ED-6D71E3C25F15}" type="presParOf" srcId="{CD9046FC-27B3-4325-9C58-B195307D4693}" destId="{FB86C172-F226-4C83-B663-85AAD76D7028}" srcOrd="3" destOrd="0" presId="urn:microsoft.com/office/officeart/2005/8/layout/hList7"/>
    <dgm:cxn modelId="{D236918D-1334-4A94-A1BF-0FB9A3062C12}" type="presParOf" srcId="{3B23684D-DEDF-4040-AA29-8045186D9419}" destId="{D7BD8893-1F93-4283-AAE2-4B0DE9145E7B}" srcOrd="5" destOrd="0" presId="urn:microsoft.com/office/officeart/2005/8/layout/hList7"/>
    <dgm:cxn modelId="{8FA39E1C-0DD9-4108-8B3C-339D855DF0DD}" type="presParOf" srcId="{3B23684D-DEDF-4040-AA29-8045186D9419}" destId="{77F7D3C0-50B3-4BF3-B3F5-C3F3E3230E61}" srcOrd="6" destOrd="0" presId="urn:microsoft.com/office/officeart/2005/8/layout/hList7"/>
    <dgm:cxn modelId="{C238E89C-2366-4890-99EA-5C244B96B5A4}" type="presParOf" srcId="{77F7D3C0-50B3-4BF3-B3F5-C3F3E3230E61}" destId="{20C9CC07-ACD2-479C-9658-B15B23AF66CB}" srcOrd="0" destOrd="0" presId="urn:microsoft.com/office/officeart/2005/8/layout/hList7"/>
    <dgm:cxn modelId="{A497B1CB-DCA0-4DA0-93B3-1DCA75B95869}" type="presParOf" srcId="{77F7D3C0-50B3-4BF3-B3F5-C3F3E3230E61}" destId="{76DE4ADB-939E-484E-B240-2477F7CA391B}" srcOrd="1" destOrd="0" presId="urn:microsoft.com/office/officeart/2005/8/layout/hList7"/>
    <dgm:cxn modelId="{387E2C15-6DB0-45EF-8E7C-1F2D450670D3}" type="presParOf" srcId="{77F7D3C0-50B3-4BF3-B3F5-C3F3E3230E61}" destId="{6456C99E-DC4B-495D-A219-EE82DE8A8C24}" srcOrd="2" destOrd="0" presId="urn:microsoft.com/office/officeart/2005/8/layout/hList7"/>
    <dgm:cxn modelId="{DBF103F1-21A8-4D3B-A6E4-806507D47B33}" type="presParOf" srcId="{77F7D3C0-50B3-4BF3-B3F5-C3F3E3230E61}" destId="{01650D02-A031-462B-B274-4CF50E98CA9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EDE310-CCD7-4639-AF8D-AA3792DDBC1F}">
      <dsp:nvSpPr>
        <dsp:cNvPr id="0" name=""/>
        <dsp:cNvSpPr/>
      </dsp:nvSpPr>
      <dsp:spPr>
        <a:xfrm>
          <a:off x="1913" y="0"/>
          <a:ext cx="2006133" cy="51845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24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нахождение значений выражений</a:t>
          </a:r>
          <a:endParaRPr lang="ru-RU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913" y="2073830"/>
        <a:ext cx="2006133" cy="2073830"/>
      </dsp:txXfrm>
    </dsp:sp>
    <dsp:sp modelId="{4D8CFF0D-595D-4A06-B4D7-71F06E76E685}">
      <dsp:nvSpPr>
        <dsp:cNvPr id="0" name=""/>
        <dsp:cNvSpPr/>
      </dsp:nvSpPr>
      <dsp:spPr>
        <a:xfrm>
          <a:off x="141748" y="309443"/>
          <a:ext cx="1726463" cy="172972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2F365C-EA31-4C43-BFE3-F89E26C706EE}">
      <dsp:nvSpPr>
        <dsp:cNvPr id="0" name=""/>
        <dsp:cNvSpPr/>
      </dsp:nvSpPr>
      <dsp:spPr>
        <a:xfrm>
          <a:off x="2068230" y="0"/>
          <a:ext cx="2006133" cy="51845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24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решение уравнений</a:t>
          </a:r>
          <a:endParaRPr lang="ru-RU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68230" y="2073830"/>
        <a:ext cx="2006133" cy="2073830"/>
      </dsp:txXfrm>
    </dsp:sp>
    <dsp:sp modelId="{88943977-F328-42B3-A568-2D91C2E92D53}">
      <dsp:nvSpPr>
        <dsp:cNvPr id="0" name=""/>
        <dsp:cNvSpPr/>
      </dsp:nvSpPr>
      <dsp:spPr>
        <a:xfrm>
          <a:off x="2208065" y="311074"/>
          <a:ext cx="1726463" cy="1726463"/>
        </a:xfrm>
        <a:prstGeom prst="ellipse">
          <a:avLst/>
        </a:prstGeom>
        <a:solidFill>
          <a:schemeClr val="accent5">
            <a:tint val="50000"/>
            <a:hueOff val="-3560789"/>
            <a:satOff val="15872"/>
            <a:lumOff val="1402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3C678C-8BEA-4BBC-905A-64501DDD80BD}">
      <dsp:nvSpPr>
        <dsp:cNvPr id="0" name=""/>
        <dsp:cNvSpPr/>
      </dsp:nvSpPr>
      <dsp:spPr>
        <a:xfrm>
          <a:off x="4134547" y="0"/>
          <a:ext cx="2006133" cy="51845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24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задачи, решаемые с помощью уравнений</a:t>
          </a:r>
          <a:endParaRPr lang="ru-RU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34547" y="2073830"/>
        <a:ext cx="2006133" cy="2073830"/>
      </dsp:txXfrm>
    </dsp:sp>
    <dsp:sp modelId="{FB86C172-F226-4C83-B663-85AAD76D7028}">
      <dsp:nvSpPr>
        <dsp:cNvPr id="0" name=""/>
        <dsp:cNvSpPr/>
      </dsp:nvSpPr>
      <dsp:spPr>
        <a:xfrm>
          <a:off x="4274382" y="311074"/>
          <a:ext cx="1726463" cy="1726463"/>
        </a:xfrm>
        <a:prstGeom prst="ellipse">
          <a:avLst/>
        </a:prstGeom>
        <a:solidFill>
          <a:schemeClr val="accent5">
            <a:tint val="50000"/>
            <a:hueOff val="-7121577"/>
            <a:satOff val="31745"/>
            <a:lumOff val="2805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C9CC07-ACD2-479C-9658-B15B23AF66CB}">
      <dsp:nvSpPr>
        <dsp:cNvPr id="0" name=""/>
        <dsp:cNvSpPr/>
      </dsp:nvSpPr>
      <dsp:spPr>
        <a:xfrm>
          <a:off x="6200865" y="0"/>
          <a:ext cx="2006133" cy="51845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24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задачи, решаемые по действиям</a:t>
          </a:r>
          <a:endParaRPr lang="ru-RU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200865" y="2073830"/>
        <a:ext cx="2006133" cy="2073830"/>
      </dsp:txXfrm>
    </dsp:sp>
    <dsp:sp modelId="{01650D02-A031-462B-B274-4CF50E98CA93}">
      <dsp:nvSpPr>
        <dsp:cNvPr id="0" name=""/>
        <dsp:cNvSpPr/>
      </dsp:nvSpPr>
      <dsp:spPr>
        <a:xfrm>
          <a:off x="6340699" y="311074"/>
          <a:ext cx="1726463" cy="1726463"/>
        </a:xfrm>
        <a:prstGeom prst="ellipse">
          <a:avLst/>
        </a:prstGeom>
        <a:solidFill>
          <a:schemeClr val="accent5">
            <a:tint val="50000"/>
            <a:hueOff val="-10682366"/>
            <a:satOff val="47617"/>
            <a:lumOff val="4207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AE50C1-97B9-4AB1-943B-0869FF36174C}">
      <dsp:nvSpPr>
        <dsp:cNvPr id="0" name=""/>
        <dsp:cNvSpPr/>
      </dsp:nvSpPr>
      <dsp:spPr>
        <a:xfrm>
          <a:off x="443300" y="4143246"/>
          <a:ext cx="7552199" cy="1041329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489" y="348752"/>
            <a:ext cx="1842967" cy="25761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26" y="398570"/>
            <a:ext cx="983114" cy="13742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447" y="404664"/>
            <a:ext cx="1680353" cy="23488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1628800"/>
            <a:ext cx="9144000" cy="52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8838000" y="2780928"/>
            <a:ext cx="306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162000" y="189000"/>
            <a:ext cx="8820000" cy="6480000"/>
          </a:xfrm>
          <a:prstGeom prst="rect">
            <a:avLst/>
          </a:prstGeom>
          <a:noFill/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35614" y="264840"/>
            <a:ext cx="8672772" cy="632832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06000" y="333000"/>
            <a:ext cx="8532000" cy="6192000"/>
          </a:xfrm>
          <a:prstGeom prst="rect">
            <a:avLst/>
          </a:prstGeom>
          <a:noFill/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://img-fotki.yandex.ru/get/6000/155764624.3/0_798e3_7e4b98e5_XL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404664"/>
            <a:ext cx="189494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irkipedia.ru/content/alzamay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5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openxmlformats.org/officeDocument/2006/relationships/image" Target="../media/image14.jp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7.jpeg"/><Relationship Id="rId4" Type="http://schemas.openxmlformats.org/officeDocument/2006/relationships/diagramQuickStyle" Target="../diagrams/quickStyle1.xml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87" t="12392" r="9853"/>
          <a:stretch>
            <a:fillRect/>
          </a:stretch>
        </p:blipFill>
        <p:spPr bwMode="auto">
          <a:xfrm>
            <a:off x="323528" y="1628800"/>
            <a:ext cx="6048671" cy="490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72199" y="3140968"/>
            <a:ext cx="2520282" cy="261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Люблю я этот малый городок,</a:t>
            </a:r>
            <a:endParaRPr lang="ru-RU" sz="14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Разбросанный без строгой  планировки.</a:t>
            </a:r>
            <a:endParaRPr lang="ru-RU" sz="14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Причудливо петляет 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Топорок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14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Теряя части русла как подковки…</a:t>
            </a:r>
            <a:endParaRPr lang="ru-RU" sz="1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265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2401" y="692696"/>
            <a:ext cx="720080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76865" y="1336283"/>
            <a:ext cx="42751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 героях Советского Союза, наших земляках</a:t>
            </a:r>
          </a:p>
        </p:txBody>
      </p:sp>
      <p:pic>
        <p:nvPicPr>
          <p:cNvPr id="11" name="Picture 8" descr="http://www.gazetatrakt.ru/2016/21_2016/Foto_21/4/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331" y="384314"/>
            <a:ext cx="1885775" cy="28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https://im0-tub-ru.yandex.net/i?id=3a23c12a6d7fd282230e554fc6573bc5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37" y="415054"/>
            <a:ext cx="2183213" cy="279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431926" y="3224786"/>
            <a:ext cx="19798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Черняев Виктор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Васильевич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6686773" y="3311377"/>
            <a:ext cx="222689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Габелкова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Мария  Ивановна </a:t>
            </a:r>
            <a:br>
              <a:rPr lang="ru-RU" altLang="ru-RU" sz="1800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800" dirty="0">
              <a:solidFill>
                <a:srgbClr val="0D0D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3040" y="2065456"/>
            <a:ext cx="41127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уравнения и расшифруйте фамилии людей, чьи судьбы тесно связаны с нашим городом. Знаешь ли ты, кто это?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655638" y="3314307"/>
            <a:ext cx="385949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4х+19х=12710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alt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+27=99 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НЯЕВ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34х+76+17х+97=1173 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</a:t>
            </a:r>
          </a:p>
          <a:p>
            <a:pPr algn="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15а-а-16=82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БЕЛ</a:t>
            </a:r>
          </a:p>
          <a:p>
            <a:pPr algn="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4у+8у=156+ 48 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КОВА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Group 5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81199551"/>
              </p:ext>
            </p:extLst>
          </p:nvPr>
        </p:nvGraphicFramePr>
        <p:xfrm>
          <a:off x="4499013" y="4995248"/>
          <a:ext cx="3024188" cy="1451352"/>
        </p:xfrm>
        <a:graphic>
          <a:graphicData uri="http://schemas.openxmlformats.org/drawingml/2006/table">
            <a:tbl>
              <a:tblPr/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4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99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3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Group 52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604752124"/>
              </p:ext>
            </p:extLst>
          </p:nvPr>
        </p:nvGraphicFramePr>
        <p:xfrm>
          <a:off x="683568" y="5006737"/>
          <a:ext cx="2951163" cy="1439863"/>
        </p:xfrm>
        <a:graphic>
          <a:graphicData uri="http://schemas.openxmlformats.org/drawingml/2006/table">
            <a:tbl>
              <a:tblPr/>
              <a:tblGrid>
                <a:gridCol w="1017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7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8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2835849" y="423930"/>
            <a:ext cx="3595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Задания на решения уравнений</a:t>
            </a:r>
            <a:r>
              <a:rPr lang="ru-RU" sz="2400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9634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2401" y="692696"/>
            <a:ext cx="720080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324490" y="1931846"/>
            <a:ext cx="48195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Задача: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уравнения. Расшифруйте фамилию человека, который создал музей изделий из бересты</a:t>
            </a:r>
            <a:endParaRPr lang="ru-RU" alt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32784" y="772988"/>
            <a:ext cx="30926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 знаменитых людях нашего города</a:t>
            </a:r>
          </a:p>
        </p:txBody>
      </p:sp>
      <p:pic>
        <p:nvPicPr>
          <p:cNvPr id="11" name="Содержимое 5" descr="https://im0-tub-ru.yandex.net/i?id=0859362d7e75bd2f00e9d87ab01b9b8c-l&amp;n=13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058" y="406400"/>
            <a:ext cx="3820805" cy="2602281"/>
          </a:xfrm>
        </p:spPr>
      </p:pic>
      <p:sp>
        <p:nvSpPr>
          <p:cNvPr id="5" name="Прямоугольник 4"/>
          <p:cNvSpPr/>
          <p:nvPr/>
        </p:nvSpPr>
        <p:spPr>
          <a:xfrm>
            <a:off x="5826322" y="3011183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И) (Х – 5,6) * 2 = 9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С) (У – 0,5) : 2 = 1,57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Ж)  Х+2,8 = 3,72 + 0,38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Л) 10 – Х + 4,3 = 10,7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Н) 4,1 + У = 20,3 – 4,9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К)  Х – 6,8 = 20,3 – 6,4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 Х + 16,23 – 15,8 = 7,1</a:t>
            </a:r>
          </a:p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П) (Х – 18,2) + 3,8 = 15,6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5031" y="3381897"/>
            <a:ext cx="5256584" cy="3071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1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Петр Михайлович </a:t>
            </a:r>
            <a:r>
              <a:rPr lang="ru-RU" altLang="ru-RU" sz="13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Жилинскас</a:t>
            </a:r>
            <a:endParaRPr lang="ru-RU" altLang="ru-RU" sz="13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1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1995 году на Московском тракте на въезде в </a:t>
            </a:r>
            <a:r>
              <a:rPr lang="ru-RU" altLang="ru-RU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Алзамай</a:t>
            </a:r>
            <a:r>
              <a:rPr lang="ru-RU" altLang="ru-RU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появился типовой вагончик-столовая на четыре места. Поставил его на трассе Петр </a:t>
            </a:r>
            <a:r>
              <a:rPr lang="ru-RU" altLang="ru-RU" sz="1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Жилинскас</a:t>
            </a:r>
            <a:r>
              <a:rPr lang="ru-RU" altLang="ru-RU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прораб </a:t>
            </a:r>
            <a:r>
              <a:rPr lang="ru-RU" altLang="ru-RU" sz="1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алзамайского</a:t>
            </a:r>
            <a:r>
              <a:rPr lang="ru-RU" altLang="ru-RU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лесхоза, и назвал свое мини-кафе "У Петра". Меню было нехитрым: суп, котлеты, гарнир и чай. Петр вместе с женой Надеждой и детьми готовил обеды дома. Со временем молва о том, что в сибирской глубинке в маленькой кафешке кормят по-домашнему, разнеслась среди дальнобойщиков. Появились постоянные клиенты, то и дело возникали очереди и </a:t>
            </a:r>
            <a:r>
              <a:rPr lang="ru-RU" altLang="ru-RU" sz="1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Жилинскас</a:t>
            </a:r>
            <a:r>
              <a:rPr lang="ru-RU" altLang="ru-RU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понял — надо расширяться. Но вряд ли он предполагал, что вскоре его придорожное предприятие станет известным во многих уголках России и даже Европы. Пошла гулять слава о Петре и по российским просторам. Об этом свидетельствуют записи в книгах отзывов. "Лучшая гостиница в Сибири!", "Ну, Петр!!!" , "Сказочный отдых!", даже признание в любви: "</a:t>
            </a:r>
            <a:r>
              <a:rPr lang="ru-RU" altLang="ru-RU" sz="1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Михалыч</a:t>
            </a:r>
            <a:r>
              <a:rPr lang="ru-RU" altLang="ru-RU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люблю вас заочно!".</a:t>
            </a:r>
            <a:endParaRPr lang="ru-RU" sz="1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2401" y="692696"/>
            <a:ext cx="720080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07384" y="2019441"/>
            <a:ext cx="58486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корни уравнений и расставить их в порядке возрастания. Вы узнаете фамилию Почетного жителя нашего города.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74391" y="1374745"/>
            <a:ext cx="41678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 знаменитых людях нашего города</a:t>
            </a:r>
          </a:p>
        </p:txBody>
      </p:sp>
      <p:pic>
        <p:nvPicPr>
          <p:cNvPr id="10" name="Содержимое 7" descr="http://alzamai.ru/123/git/2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"/>
          <a:stretch>
            <a:fillRect/>
          </a:stretch>
        </p:blipFill>
        <p:spPr>
          <a:xfrm>
            <a:off x="559654" y="432544"/>
            <a:ext cx="2247730" cy="2592288"/>
          </a:xfrm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59654" y="2910919"/>
            <a:ext cx="222689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Вяткина Нина Александровна</a:t>
            </a:r>
            <a:endParaRPr lang="ru-RU" altLang="ru-RU" sz="1800" dirty="0">
              <a:solidFill>
                <a:srgbClr val="0D0D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54674" y="3024832"/>
            <a:ext cx="4556912" cy="254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9160" indent="45021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  196:4-(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+15) =3	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indent="45021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  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:5+28=30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indent="45021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(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-16) х2+36=44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indent="45021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  42: 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х8+51=59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indent="45021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(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+102):2=52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indent="45021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 (18+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³) -35=63983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indent="45021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   2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+30=66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414195"/>
              </p:ext>
            </p:extLst>
          </p:nvPr>
        </p:nvGraphicFramePr>
        <p:xfrm>
          <a:off x="2786544" y="3481608"/>
          <a:ext cx="3384377" cy="6736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3647">
                  <a:extLst>
                    <a:ext uri="{9D8B030D-6E8A-4147-A177-3AD203B41FA5}">
                      <a16:colId xmlns:a16="http://schemas.microsoft.com/office/drawing/2014/main" val="4027819346"/>
                    </a:ext>
                  </a:extLst>
                </a:gridCol>
                <a:gridCol w="476764">
                  <a:extLst>
                    <a:ext uri="{9D8B030D-6E8A-4147-A177-3AD203B41FA5}">
                      <a16:colId xmlns:a16="http://schemas.microsoft.com/office/drawing/2014/main" val="1428520938"/>
                    </a:ext>
                  </a:extLst>
                </a:gridCol>
                <a:gridCol w="512938">
                  <a:extLst>
                    <a:ext uri="{9D8B030D-6E8A-4147-A177-3AD203B41FA5}">
                      <a16:colId xmlns:a16="http://schemas.microsoft.com/office/drawing/2014/main" val="3748519139"/>
                    </a:ext>
                  </a:extLst>
                </a:gridCol>
                <a:gridCol w="512938">
                  <a:extLst>
                    <a:ext uri="{9D8B030D-6E8A-4147-A177-3AD203B41FA5}">
                      <a16:colId xmlns:a16="http://schemas.microsoft.com/office/drawing/2014/main" val="999484842"/>
                    </a:ext>
                  </a:extLst>
                </a:gridCol>
                <a:gridCol w="512214">
                  <a:extLst>
                    <a:ext uri="{9D8B030D-6E8A-4147-A177-3AD203B41FA5}">
                      <a16:colId xmlns:a16="http://schemas.microsoft.com/office/drawing/2014/main" val="3329047355"/>
                    </a:ext>
                  </a:extLst>
                </a:gridCol>
                <a:gridCol w="512938">
                  <a:extLst>
                    <a:ext uri="{9D8B030D-6E8A-4147-A177-3AD203B41FA5}">
                      <a16:colId xmlns:a16="http://schemas.microsoft.com/office/drawing/2014/main" val="3084728270"/>
                    </a:ext>
                  </a:extLst>
                </a:gridCol>
                <a:gridCol w="512938">
                  <a:extLst>
                    <a:ext uri="{9D8B030D-6E8A-4147-A177-3AD203B41FA5}">
                      <a16:colId xmlns:a16="http://schemas.microsoft.com/office/drawing/2014/main" val="1459984987"/>
                    </a:ext>
                  </a:extLst>
                </a:gridCol>
              </a:tblGrid>
              <a:tr h="235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3834689"/>
                  </a:ext>
                </a:extLst>
              </a:tr>
              <a:tr h="235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565254"/>
                  </a:ext>
                </a:extLst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870507" y="3029948"/>
            <a:ext cx="11632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Ответ: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63035" y="4340925"/>
            <a:ext cx="5308491" cy="18642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1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Вяткина Нина Александровна</a:t>
            </a:r>
          </a:p>
          <a:p>
            <a:pPr algn="just">
              <a:spcBef>
                <a:spcPct val="0"/>
              </a:spcBef>
            </a:pP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Почётное звание «Почётный гражданин </a:t>
            </a:r>
            <a:r>
              <a:rPr lang="ru-RU" alt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Алзамайского</a:t>
            </a: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образования» присвоено постановлением администрации </a:t>
            </a:r>
            <a:r>
              <a:rPr lang="ru-RU" alt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Алзамайского</a:t>
            </a: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 от 20.09.2010 года  за многолетний высокопрофессиональный труд, большую общественную работу, личный вклад в развитие физической культуры и спорта в городе Алзамае. </a:t>
            </a:r>
          </a:p>
          <a:p>
            <a:pPr algn="just">
              <a:spcBef>
                <a:spcPct val="0"/>
              </a:spcBef>
            </a:pP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Нина Александровна – истинный патриот нашего города, отдавшая свыше 50 лет делу воспитания и обучения подрастающего поколения, пользующаяся огромным авторитетом среди всех возрастных групп населения.</a:t>
            </a:r>
            <a:endParaRPr lang="ru-RU" sz="1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35894" y="437763"/>
            <a:ext cx="4206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Задания на решения уравнений</a:t>
            </a:r>
            <a:r>
              <a:rPr lang="ru-RU" sz="2400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8754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8" grpId="0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2401" y="692696"/>
            <a:ext cx="720080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92204" y="2538057"/>
            <a:ext cx="50822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строительство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храма   в честь Иконы Пресвятой Богородицы «Взыскание погибших». было пожертвовано 250 кубометров бревен,  130  кубометров  из них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1215838"/>
            <a:ext cx="39052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 строительстве храма в честь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Иконы Пресвятой Богородицы «Взыскание погибших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59654" y="2910919"/>
            <a:ext cx="222689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Вяткина Нина Александровна</a:t>
            </a:r>
            <a:endParaRPr lang="ru-RU" altLang="ru-RU" sz="1800" dirty="0">
              <a:solidFill>
                <a:srgbClr val="0D0D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Содержимое 5" descr="http://www.taishet24.ru/wp-content/uploads/2015/07/alzamay57-760x507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3" t="14151" r="12209" b="26639"/>
          <a:stretch>
            <a:fillRect/>
          </a:stretch>
        </p:blipFill>
        <p:spPr>
          <a:xfrm>
            <a:off x="372754" y="531036"/>
            <a:ext cx="3158957" cy="3203639"/>
          </a:xfrm>
        </p:spPr>
      </p:pic>
      <p:sp>
        <p:nvSpPr>
          <p:cNvPr id="5" name="Прямоугольник 4"/>
          <p:cNvSpPr/>
          <p:nvPr/>
        </p:nvSpPr>
        <p:spPr>
          <a:xfrm>
            <a:off x="403813" y="3830804"/>
            <a:ext cx="84288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пожертвовал народ. Несколько  кубометров были выделены районом, а известные люди пожертвовали в 3 раза больше  кубометров бревен , чем выделил район .  Сколько  пожертвовал  район на строительство  храма?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3813" y="4829807"/>
            <a:ext cx="75514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Пусть Х  кубометров пожертвовал  район. Известные люди пожертвовали в 3 раза больше , чем  район (3Х) кубометров, а народ пожертвовал 130 кубометров.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 уравнение: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х+3х+ 130= 250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х=30                                        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30 кубометров</a:t>
            </a:r>
          </a:p>
          <a:p>
            <a:pPr>
              <a:lnSpc>
                <a:spcPct val="80000"/>
              </a:lnSpc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54724" y="417401"/>
            <a:ext cx="3595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Задачи решаемые с помощью уравнений</a:t>
            </a:r>
            <a:r>
              <a:rPr lang="ru-RU" sz="2400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5435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2401" y="692696"/>
            <a:ext cx="720080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2401" y="2225374"/>
            <a:ext cx="842606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Задача: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учебном году в школе  обучаются  522 ученика. В 10-11 (старших) классах на 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244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ученика меньше, чем в среднем звене (5-9 классы). А в среднем звене на 92 ученика больше, чем в начальной школе (1-4 классы). Сколько учеников обучается  в начальной школе, в среднем звене и в старших классах?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64822" y="1366375"/>
            <a:ext cx="33770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 нашей школе МКОУ СОШ № 5                       г. Алзамай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7810" y="3918145"/>
            <a:ext cx="834348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х учеников в старших классах, ( х+244) учеников в среднем звене и ( х+244-92) учеников с начальной школе. Всего в школе обучается 522учеников или х+(х+244)+(х+244-92) учеников.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Составлю и решу уравнение.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х+(х+244)+(х+244-92)=522,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х=42- учеников в старшем звене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42+244= </a:t>
            </a:r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286 (учеников) в среднем звене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286-92= </a:t>
            </a:r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194 (ученика) в начальной школе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C:\Users\almaz\Desktop\cropped-cropped-IMG_91881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" r="6405"/>
          <a:stretch/>
        </p:blipFill>
        <p:spPr bwMode="auto">
          <a:xfrm>
            <a:off x="394409" y="393232"/>
            <a:ext cx="3528392" cy="183214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3855758" y="452512"/>
            <a:ext cx="3595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Задачи решаемые с помощью уравнений</a:t>
            </a:r>
            <a:r>
              <a:rPr lang="ru-RU" sz="2400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0527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13113" y="2047848"/>
            <a:ext cx="626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Задача: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 мэр – Александр Викторович Лебедев родился 7 июня 1971 года. Впервые он вступил на должность  главы администрации  10 октября 2005 года. На 2-ой срок его избрали  4 декабря 2007 года. 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81000" y="1507483"/>
            <a:ext cx="3921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 главе администрации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8944" y="4270610"/>
            <a:ext cx="834348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1)2005 - 1971 =  34(г.) – Александру Лебедеву  исполнилось 7 июня 1971 года, а на пост он вступил 10 октября , в 34 года.  Ответ: 34 г.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2)2023– 2005 = 18 (лет) -  как  главе города Алзамая 25 октября.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2008г., 2012г.,  2016г. , 2020– високосные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30 + 31 + 30+31+31+30+25 = 208(д.) месяцы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365 * 17 + 4 = 6205 – 208 = 5997 (д.)-он глава города.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Ответ : 5997  дней</a:t>
            </a:r>
          </a:p>
          <a:p>
            <a:pPr>
              <a:lnSpc>
                <a:spcPct val="80000"/>
              </a:lnSpc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471586"/>
            <a:ext cx="3595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Задачи решаемые по действиям</a:t>
            </a:r>
            <a:r>
              <a:rPr lang="ru-RU" dirty="0"/>
              <a:t> </a:t>
            </a:r>
          </a:p>
        </p:txBody>
      </p:sp>
      <p:pic>
        <p:nvPicPr>
          <p:cNvPr id="13" name="Рисунок 12" descr="Лебедев Александр Викторович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10" y="404664"/>
            <a:ext cx="1967972" cy="26642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3334506"/>
            <a:ext cx="83542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срок  был  избран  25 октября 2012 года. Во сколько лет  Александр Лебедев  вступил на пост  главы администрации Алзамая? Сколько дней он был главой города , если сегодня 24  марта 2023 года?  </a:t>
            </a:r>
          </a:p>
        </p:txBody>
      </p:sp>
    </p:spTree>
    <p:extLst>
      <p:ext uri="{BB962C8B-B14F-4D97-AF65-F5344CB8AC3E}">
        <p14:creationId xmlns:p14="http://schemas.microsoft.com/office/powerpoint/2010/main" val="8527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57187" y="2047848"/>
            <a:ext cx="58206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Задача: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семья любит активный отдых. В один из воскресных дней мы решили посетить каток. Сколько нужно заплатить денег за посещение корта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81000" y="1507483"/>
            <a:ext cx="3921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 моей семье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95825" y="4021894"/>
            <a:ext cx="5904657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 60*3= 180 (р) – три билета с прокатом коньков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180+ 30= 210 (р) один час катания всей семьей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210*2= 420 рублей за два часа катания всей семьи.</a:t>
            </a:r>
          </a:p>
          <a:p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420 рублей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471586"/>
            <a:ext cx="3595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Задачи решаемые по действиям</a:t>
            </a:r>
            <a:r>
              <a:rPr lang="ru-RU" dirty="0"/>
              <a:t> </a:t>
            </a:r>
          </a:p>
        </p:txBody>
      </p:sp>
      <p:pic>
        <p:nvPicPr>
          <p:cNvPr id="10" name="Рисунок 9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34" t="15971" r="23677" b="25570"/>
          <a:stretch/>
        </p:blipFill>
        <p:spPr bwMode="auto">
          <a:xfrm rot="5400000">
            <a:off x="394074" y="392531"/>
            <a:ext cx="2453360" cy="24728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8699" y="3029684"/>
            <a:ext cx="8238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 часа, если семья состоит из четырех человек  и только у меня есть коньки. Стоимость одного часа с прокатом коньков 60 рублей, а без коньков 30 рублей.</a:t>
            </a:r>
          </a:p>
        </p:txBody>
      </p:sp>
      <p:pic>
        <p:nvPicPr>
          <p:cNvPr id="9218" name="Picture 2" descr="http://alzamai.ru/upload/medialibrary/9b9/%D0%B8%D0%B7%D0%BE%D0%B1%D1%80%D0%B0%D0%B6%D0%B5%D0%BD%D0%B8%D0%B5_viber_2019-12-02_21-24-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77"/>
          <a:stretch/>
        </p:blipFill>
        <p:spPr bwMode="auto">
          <a:xfrm>
            <a:off x="417855" y="4106902"/>
            <a:ext cx="2777969" cy="2135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0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20" y="221794"/>
            <a:ext cx="8569760" cy="628901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2720" y="1596588"/>
            <a:ext cx="85324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Применение местного краеведческого материала для составления задач по математике успешно позволяет воспитывать у нас чувство гордости за нашу малую Родину, знание и понимание её истории. Решение задач, включающих данные краеведческого характера, способствует развитию творческого, логического, критического мышления, эрудиции, расширяет кругозор.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291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852936"/>
            <a:ext cx="7992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Знание родного края способствуют формированию умения решать текстовые задачи, улучшают наши успехи по математике.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Местный краеведческий материал – это: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Интересно!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Познавательно!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Помогает изучать математику!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2132856"/>
            <a:ext cx="55804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Моя гипотеза подтвердилась.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1621345426_21-phonoteka_org-p-fon-matematika-klipart-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99496"/>
            <a:ext cx="2288460" cy="218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864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908721"/>
            <a:ext cx="6336704" cy="648071"/>
          </a:xfrm>
        </p:spPr>
        <p:txBody>
          <a:bodyPr/>
          <a:lstStyle/>
          <a:p>
            <a:r>
              <a:rPr lang="ru-RU" b="1" dirty="0"/>
              <a:t>МОЙ СБОРНИК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59736"/>
            <a:ext cx="6192688" cy="484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509409"/>
            <a:ext cx="2191388" cy="3998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451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1646560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общеобразовательное учреждение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№ 5 г. Алзамай»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Нижнеудинский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 Иркутская область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i="1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70857" y="2543447"/>
            <a:ext cx="9073008" cy="196977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 исследовательская работа</a:t>
            </a:r>
          </a:p>
          <a:p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теме: 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«Авторские задачи по теме «Мой город-Алзамай»» </a:t>
            </a: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942053"/>
            <a:ext cx="7848872" cy="936104"/>
          </a:xfrm>
        </p:spPr>
        <p:txBody>
          <a:bodyPr>
            <a:normAutofit fontScale="25000" lnSpcReduction="20000"/>
          </a:bodyPr>
          <a:lstStyle/>
          <a:p>
            <a:r>
              <a:rPr lang="ru-RU" dirty="0"/>
              <a:t> </a:t>
            </a:r>
          </a:p>
          <a:p>
            <a:pPr algn="r"/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  <a:r>
              <a:rPr lang="ru-RU" sz="7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Безгубов</a:t>
            </a:r>
            <a:r>
              <a:rPr lang="ru-RU" sz="7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Даниил, 7 класс МКОУ СОШ № 5 г. Алзамай</a:t>
            </a:r>
          </a:p>
          <a:p>
            <a:pPr algn="r"/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  <a:r>
              <a:rPr lang="ru-RU" sz="7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Солодовникова</a:t>
            </a:r>
            <a:r>
              <a:rPr lang="ru-RU" sz="7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Александровна,</a:t>
            </a:r>
          </a:p>
          <a:p>
            <a:pPr algn="r"/>
            <a:r>
              <a:rPr lang="ru-RU" sz="7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МКОУ СОШ №5 г. Алзамай</a:t>
            </a:r>
          </a:p>
          <a:p>
            <a:endParaRPr lang="ru-RU" sz="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 </a:t>
            </a:r>
          </a:p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/>
              <a:t>              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251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697" y="3239168"/>
            <a:ext cx="8457471" cy="1245999"/>
          </a:xfrm>
        </p:spPr>
        <p:txBody>
          <a:bodyPr>
            <a:noAutofit/>
          </a:bodyPr>
          <a:lstStyle/>
          <a:p>
            <a:pPr lvl="0" algn="l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исследовательской работы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оздать сборник задач по математике для учащихся 5-х классов с использованием исторических сведений об Алзамае и его жителях</a:t>
            </a:r>
            <a:r>
              <a:rPr lang="ru-RU" altLang="ru-RU" sz="3600" b="1" dirty="0">
                <a:solidFill>
                  <a:srgbClr val="FFFF00"/>
                </a:solidFill>
              </a:rPr>
              <a:t>.</a:t>
            </a:r>
            <a:br>
              <a:rPr lang="ru-RU" altLang="ru-RU" sz="3200" dirty="0">
                <a:solidFill>
                  <a:srgbClr val="FFFF00"/>
                </a:solidFill>
              </a:rPr>
            </a:b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/>
            </a:br>
            <a:br>
              <a:rPr lang="ru-RU" altLang="ru-RU" sz="3200" dirty="0">
                <a:solidFill>
                  <a:srgbClr val="FFFF00"/>
                </a:solidFill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t="19222" b="15375"/>
          <a:stretch/>
        </p:blipFill>
        <p:spPr>
          <a:xfrm>
            <a:off x="373697" y="116632"/>
            <a:ext cx="7632848" cy="244827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t="46113"/>
          <a:stretch/>
        </p:blipFill>
        <p:spPr>
          <a:xfrm>
            <a:off x="121669" y="180366"/>
            <a:ext cx="8136904" cy="299763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 l="254" t="12550" r="-254" b="43716"/>
          <a:stretch/>
        </p:blipFill>
        <p:spPr>
          <a:xfrm>
            <a:off x="-219931" y="-152290"/>
            <a:ext cx="8478504" cy="278092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/>
          <a:srcRect l="10463" t="31633" b="17041"/>
          <a:stretch/>
        </p:blipFill>
        <p:spPr>
          <a:xfrm>
            <a:off x="946292" y="-5521"/>
            <a:ext cx="8310962" cy="317608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305191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t="19222" b="15375"/>
          <a:stretch/>
        </p:blipFill>
        <p:spPr>
          <a:xfrm>
            <a:off x="373697" y="116632"/>
            <a:ext cx="7632848" cy="244827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t="46113"/>
          <a:stretch/>
        </p:blipFill>
        <p:spPr>
          <a:xfrm>
            <a:off x="121669" y="180366"/>
            <a:ext cx="8136904" cy="299763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 l="254" t="12550" r="-254" b="43716"/>
          <a:stretch/>
        </p:blipFill>
        <p:spPr>
          <a:xfrm>
            <a:off x="-49131" y="-197050"/>
            <a:ext cx="8478504" cy="278092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/>
          <a:srcRect l="10463" t="31633" b="17041"/>
          <a:stretch/>
        </p:blipFill>
        <p:spPr>
          <a:xfrm>
            <a:off x="837680" y="-152290"/>
            <a:ext cx="8310962" cy="317608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3987" y="3272050"/>
            <a:ext cx="5486400" cy="566738"/>
          </a:xfrm>
        </p:spPr>
        <p:txBody>
          <a:bodyPr/>
          <a:lstStyle/>
          <a:p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br>
              <a:rPr lang="ru-RU" altLang="ru-RU" dirty="0">
                <a:solidFill>
                  <a:srgbClr val="FFFF00"/>
                </a:solidFill>
              </a:rPr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3697" y="3489699"/>
            <a:ext cx="837476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математические задачи на основе данных об Алзамае</a:t>
            </a:r>
          </a:p>
          <a:p>
            <a:pPr marL="342900" indent="-342900" algn="just"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Проиллюстрировать каждую задачу фотографией.</a:t>
            </a:r>
          </a:p>
          <a:p>
            <a:pPr marL="342900" indent="-342900" algn="just"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 сборник по собранному материалу.</a:t>
            </a:r>
          </a:p>
          <a:p>
            <a:pPr marL="342900" indent="-342900" algn="just"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Апробировать данный сборник на уроках математики в пятых классах</a:t>
            </a:r>
            <a:r>
              <a:rPr lang="ru-RU" sz="2400" dirty="0"/>
              <a:t>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17067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67544" y="548680"/>
            <a:ext cx="806489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altLang="ru-RU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составления                                         и решения математических  задач</a:t>
            </a:r>
            <a:endParaRPr lang="ru-RU" altLang="ru-RU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ru-RU" altLang="ru-RU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r>
              <a:rPr lang="ru-RU" altLang="ru-RU" sz="32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altLang="ru-RU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информации об истории родного края, используя интернет ресурсы, другие информационные источники;</a:t>
            </a:r>
            <a:endParaRPr lang="ru-RU" altLang="ru-RU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с жителями города;</a:t>
            </a:r>
            <a:endParaRPr lang="ru-RU" altLang="ru-RU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задачами из школьного курса.</a:t>
            </a:r>
            <a:endParaRPr lang="ru-RU" altLang="ru-RU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635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908720"/>
            <a:ext cx="684214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 способствует ли знание родного </a:t>
            </a:r>
          </a:p>
          <a:p>
            <a:pPr algn="ctr">
              <a:lnSpc>
                <a:spcPct val="115000"/>
              </a:lnSpc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края формированию умения решать текстовые  задачи, улучшению наших успехов по математике?</a:t>
            </a:r>
            <a:endParaRPr lang="ru-RU" altLang="ru-RU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endParaRPr lang="ru-RU" alt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36677" y="3861048"/>
            <a:ext cx="8210292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работы: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indent="-5143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 данных </a:t>
            </a:r>
          </a:p>
          <a:p>
            <a:pPr marL="742950" indent="-5143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составление задач и выпуск сборника задач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776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16925284"/>
              </p:ext>
            </p:extLst>
          </p:nvPr>
        </p:nvGraphicFramePr>
        <p:xfrm>
          <a:off x="467544" y="476673"/>
          <a:ext cx="8208912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542" y="770801"/>
            <a:ext cx="1727434" cy="1745040"/>
          </a:xfrm>
          <a:prstGeom prst="ellipse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22700" r="5113" b="1700"/>
          <a:stretch/>
        </p:blipFill>
        <p:spPr>
          <a:xfrm>
            <a:off x="4686970" y="800212"/>
            <a:ext cx="1830004" cy="1715629"/>
          </a:xfrm>
          <a:prstGeom prst="ellipse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770801"/>
            <a:ext cx="1794307" cy="1745040"/>
          </a:xfrm>
          <a:prstGeom prst="ellipse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979712" y="4737337"/>
            <a:ext cx="54380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ЧЕТЫРЕ ГРУППЫ ЗАДАЧ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2" t="7374" r="6232" b="9294"/>
          <a:stretch/>
        </p:blipFill>
        <p:spPr>
          <a:xfrm>
            <a:off x="542870" y="770800"/>
            <a:ext cx="1827249" cy="174504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8426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75711" y="553309"/>
            <a:ext cx="359513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Задания на нахождение значений выражений</a:t>
            </a:r>
            <a:r>
              <a:rPr lang="ru-RU" sz="2400" dirty="0">
                <a:solidFill>
                  <a:srgbClr val="0068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/>
              <a:t> 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7143" y="2934051"/>
            <a:ext cx="83543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Задача: </a:t>
            </a:r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Выполните вычисления  в тетради и вы узнаете протяженность территории города с запада на восток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30636" y="2179282"/>
            <a:ext cx="47847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 протяженности территории с запада на восток</a:t>
            </a:r>
          </a:p>
        </p:txBody>
      </p:sp>
      <p:pic>
        <p:nvPicPr>
          <p:cNvPr id="6" name="Picture 5" descr="http://www.taishet24.ru/wp-content/uploads/2015/07/alzamay19-760x5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56" y="375785"/>
            <a:ext cx="3457763" cy="2306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08175" y="3918315"/>
            <a:ext cx="78943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(87,38:17+7,36)х21-255,5 = ? км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766016" y="3915659"/>
            <a:ext cx="504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000" b="1" dirty="0">
                <a:solidFill>
                  <a:srgbClr val="002060"/>
                </a:solidFill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4566243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/>
              <a:t>Решение. 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2400" dirty="0"/>
              <a:t> 87,38:17=5,14     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2400" dirty="0"/>
              <a:t> 7,36+5,14=12,5   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2400" dirty="0"/>
              <a:t> 12,50х21=262,5   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2400" dirty="0"/>
              <a:t> 262,5-255,5=7</a:t>
            </a:r>
          </a:p>
          <a:p>
            <a:pPr>
              <a:defRPr/>
            </a:pP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8299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115481"/>
              </p:ext>
            </p:extLst>
          </p:nvPr>
        </p:nvGraphicFramePr>
        <p:xfrm>
          <a:off x="899592" y="3101430"/>
          <a:ext cx="6801928" cy="22082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88343">
                  <a:extLst>
                    <a:ext uri="{9D8B030D-6E8A-4147-A177-3AD203B41FA5}">
                      <a16:colId xmlns:a16="http://schemas.microsoft.com/office/drawing/2014/main" val="429470905"/>
                    </a:ext>
                  </a:extLst>
                </a:gridCol>
                <a:gridCol w="2212027">
                  <a:extLst>
                    <a:ext uri="{9D8B030D-6E8A-4147-A177-3AD203B41FA5}">
                      <a16:colId xmlns:a16="http://schemas.microsoft.com/office/drawing/2014/main" val="1307705986"/>
                    </a:ext>
                  </a:extLst>
                </a:gridCol>
                <a:gridCol w="2601558">
                  <a:extLst>
                    <a:ext uri="{9D8B030D-6E8A-4147-A177-3AD203B41FA5}">
                      <a16:colId xmlns:a16="http://schemas.microsoft.com/office/drawing/2014/main" val="26086611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65х8=… (л)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906х907=… (й)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78х6=… (о)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365х24=… (о)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458х9=… (н)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67х65=… (о)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96х2=… (ы)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12х54=… (е)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369х58=… (н)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36х63=… (р)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25х69=… (ж)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74х28=… (д)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689х36=… (з)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96х63=… (е)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6х9=… (л)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3х3=… (к)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11=…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(у)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4=…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(ж)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8=…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(б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0900261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535229" y="2055907"/>
            <a:ext cx="53572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 вычисления и заполните таблицу. Вы узнаете  самое первое учреждение культуры в Алзамае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631440"/>
              </p:ext>
            </p:extLst>
          </p:nvPr>
        </p:nvGraphicFramePr>
        <p:xfrm>
          <a:off x="351551" y="5485254"/>
          <a:ext cx="8568954" cy="8960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4479">
                  <a:extLst>
                    <a:ext uri="{9D8B030D-6E8A-4147-A177-3AD203B41FA5}">
                      <a16:colId xmlns:a16="http://schemas.microsoft.com/office/drawing/2014/main" val="3539334901"/>
                    </a:ext>
                  </a:extLst>
                </a:gridCol>
                <a:gridCol w="411563">
                  <a:extLst>
                    <a:ext uri="{9D8B030D-6E8A-4147-A177-3AD203B41FA5}">
                      <a16:colId xmlns:a16="http://schemas.microsoft.com/office/drawing/2014/main" val="2639649842"/>
                    </a:ext>
                  </a:extLst>
                </a:gridCol>
                <a:gridCol w="411563">
                  <a:extLst>
                    <a:ext uri="{9D8B030D-6E8A-4147-A177-3AD203B41FA5}">
                      <a16:colId xmlns:a16="http://schemas.microsoft.com/office/drawing/2014/main" val="233195472"/>
                    </a:ext>
                  </a:extLst>
                </a:gridCol>
                <a:gridCol w="577394">
                  <a:extLst>
                    <a:ext uri="{9D8B030D-6E8A-4147-A177-3AD203B41FA5}">
                      <a16:colId xmlns:a16="http://schemas.microsoft.com/office/drawing/2014/main" val="627722339"/>
                    </a:ext>
                  </a:extLst>
                </a:gridCol>
                <a:gridCol w="577394">
                  <a:extLst>
                    <a:ext uri="{9D8B030D-6E8A-4147-A177-3AD203B41FA5}">
                      <a16:colId xmlns:a16="http://schemas.microsoft.com/office/drawing/2014/main" val="920598432"/>
                    </a:ext>
                  </a:extLst>
                </a:gridCol>
                <a:gridCol w="411563">
                  <a:extLst>
                    <a:ext uri="{9D8B030D-6E8A-4147-A177-3AD203B41FA5}">
                      <a16:colId xmlns:a16="http://schemas.microsoft.com/office/drawing/2014/main" val="2605007148"/>
                    </a:ext>
                  </a:extLst>
                </a:gridCol>
                <a:gridCol w="494479">
                  <a:extLst>
                    <a:ext uri="{9D8B030D-6E8A-4147-A177-3AD203B41FA5}">
                      <a16:colId xmlns:a16="http://schemas.microsoft.com/office/drawing/2014/main" val="2394046922"/>
                    </a:ext>
                  </a:extLst>
                </a:gridCol>
                <a:gridCol w="494479">
                  <a:extLst>
                    <a:ext uri="{9D8B030D-6E8A-4147-A177-3AD203B41FA5}">
                      <a16:colId xmlns:a16="http://schemas.microsoft.com/office/drawing/2014/main" val="3403950251"/>
                    </a:ext>
                  </a:extLst>
                </a:gridCol>
                <a:gridCol w="494479">
                  <a:extLst>
                    <a:ext uri="{9D8B030D-6E8A-4147-A177-3AD203B41FA5}">
                      <a16:colId xmlns:a16="http://schemas.microsoft.com/office/drawing/2014/main" val="3753057518"/>
                    </a:ext>
                  </a:extLst>
                </a:gridCol>
                <a:gridCol w="494479">
                  <a:extLst>
                    <a:ext uri="{9D8B030D-6E8A-4147-A177-3AD203B41FA5}">
                      <a16:colId xmlns:a16="http://schemas.microsoft.com/office/drawing/2014/main" val="62988892"/>
                    </a:ext>
                  </a:extLst>
                </a:gridCol>
                <a:gridCol w="494479">
                  <a:extLst>
                    <a:ext uri="{9D8B030D-6E8A-4147-A177-3AD203B41FA5}">
                      <a16:colId xmlns:a16="http://schemas.microsoft.com/office/drawing/2014/main" val="1439947602"/>
                    </a:ext>
                  </a:extLst>
                </a:gridCol>
                <a:gridCol w="494479">
                  <a:extLst>
                    <a:ext uri="{9D8B030D-6E8A-4147-A177-3AD203B41FA5}">
                      <a16:colId xmlns:a16="http://schemas.microsoft.com/office/drawing/2014/main" val="4032022077"/>
                    </a:ext>
                  </a:extLst>
                </a:gridCol>
                <a:gridCol w="411563">
                  <a:extLst>
                    <a:ext uri="{9D8B030D-6E8A-4147-A177-3AD203B41FA5}">
                      <a16:colId xmlns:a16="http://schemas.microsoft.com/office/drawing/2014/main" val="1497987725"/>
                    </a:ext>
                  </a:extLst>
                </a:gridCol>
                <a:gridCol w="660310">
                  <a:extLst>
                    <a:ext uri="{9D8B030D-6E8A-4147-A177-3AD203B41FA5}">
                      <a16:colId xmlns:a16="http://schemas.microsoft.com/office/drawing/2014/main" val="4240952223"/>
                    </a:ext>
                  </a:extLst>
                </a:gridCol>
                <a:gridCol w="245732">
                  <a:extLst>
                    <a:ext uri="{9D8B030D-6E8A-4147-A177-3AD203B41FA5}">
                      <a16:colId xmlns:a16="http://schemas.microsoft.com/office/drawing/2014/main" val="2615068417"/>
                    </a:ext>
                  </a:extLst>
                </a:gridCol>
                <a:gridCol w="328646">
                  <a:extLst>
                    <a:ext uri="{9D8B030D-6E8A-4147-A177-3AD203B41FA5}">
                      <a16:colId xmlns:a16="http://schemas.microsoft.com/office/drawing/2014/main" val="1809789935"/>
                    </a:ext>
                  </a:extLst>
                </a:gridCol>
                <a:gridCol w="411563">
                  <a:extLst>
                    <a:ext uri="{9D8B030D-6E8A-4147-A177-3AD203B41FA5}">
                      <a16:colId xmlns:a16="http://schemas.microsoft.com/office/drawing/2014/main" val="544537295"/>
                    </a:ext>
                  </a:extLst>
                </a:gridCol>
                <a:gridCol w="660310">
                  <a:extLst>
                    <a:ext uri="{9D8B030D-6E8A-4147-A177-3AD203B41FA5}">
                      <a16:colId xmlns:a16="http://schemas.microsoft.com/office/drawing/2014/main" val="1198674986"/>
                    </a:ext>
                  </a:extLst>
                </a:gridCol>
              </a:tblGrid>
              <a:tr h="576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6048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520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648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24804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21402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468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2072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4355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2268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8760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1725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4122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192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821742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54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385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146000 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209928508"/>
                  </a:ext>
                </a:extLst>
              </a:tr>
              <a:tr h="3198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586305438"/>
                  </a:ext>
                </a:extLst>
              </a:tr>
            </a:tbl>
          </a:graphicData>
        </a:graphic>
      </p:graphicFrame>
      <p:pic>
        <p:nvPicPr>
          <p:cNvPr id="16" name="Рисунок 15" descr="https://i.mycdn.me/image?id=511753118485&amp;t=3&amp;plc=WEB&amp;tkn=*5NkzNvtVxFoiGfTLmGeJT5xnd8Y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9558"/>
            <a:ext cx="3067685" cy="221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41" y="404664"/>
            <a:ext cx="1477623" cy="172819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853937" y="556468"/>
            <a:ext cx="321351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о самом первом учреждение культуры в Алзамае</a:t>
            </a:r>
            <a:endParaRPr lang="ru-RU" sz="2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88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4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2798</TotalTime>
  <Words>1645</Words>
  <Application>Microsoft Office PowerPoint</Application>
  <PresentationFormat>Экран (4:3)</PresentationFormat>
  <Paragraphs>204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Цель исследовательской работы:  создать сборник задач по математике для учащихся 5-х классов с использованием исторических сведений об Алзамае и его жителях.       </vt:lpstr>
      <vt:lpstr>Задачи: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МОЙ СБОРНИК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Экологический-3</dc:title>
  <dc:creator>Фокина Лидия Петровна</dc:creator>
  <cp:keywords>Шаблон презентации</cp:keywords>
  <cp:lastModifiedBy>alzamai5</cp:lastModifiedBy>
  <cp:revision>80</cp:revision>
  <dcterms:created xsi:type="dcterms:W3CDTF">2017-02-23T13:11:39Z</dcterms:created>
  <dcterms:modified xsi:type="dcterms:W3CDTF">2024-04-27T07:02:16Z</dcterms:modified>
</cp:coreProperties>
</file>