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  <p:sldId id="262" r:id="rId5"/>
    <p:sldId id="264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4" r:id="rId14"/>
    <p:sldId id="275" r:id="rId15"/>
    <p:sldId id="284" r:id="rId16"/>
    <p:sldId id="278" r:id="rId17"/>
    <p:sldId id="280" r:id="rId18"/>
    <p:sldId id="281" r:id="rId19"/>
    <p:sldId id="276" r:id="rId20"/>
    <p:sldId id="287" r:id="rId21"/>
    <p:sldId id="290" r:id="rId22"/>
    <p:sldId id="292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2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587383C-A92E-42AE-8E80-DFB66B2068C9}" type="doc">
      <dgm:prSet loTypeId="urn:microsoft.com/office/officeart/2005/8/layout/hierarchy1" loCatId="hierarchy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8AFCCC8B-5A3F-41F7-8BB2-2211BFBFC659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Геометрия в создании одежды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D352937-A196-4E36-AEE1-3F1AEABDD599}" type="parTrans" cxnId="{77CA94D9-7054-4E59-A955-946314BDD903}">
      <dgm:prSet/>
      <dgm:spPr/>
      <dgm:t>
        <a:bodyPr/>
        <a:lstStyle/>
        <a:p>
          <a:endParaRPr lang="ru-RU"/>
        </a:p>
      </dgm:t>
    </dgm:pt>
    <dgm:pt modelId="{D87172DA-33C1-4342-B82E-1D37D767A338}" type="sibTrans" cxnId="{77CA94D9-7054-4E59-A955-946314BDD903}">
      <dgm:prSet/>
      <dgm:spPr/>
      <dgm:t>
        <a:bodyPr/>
        <a:lstStyle/>
        <a:p>
          <a:endParaRPr lang="ru-RU"/>
        </a:p>
      </dgm:t>
    </dgm:pt>
    <dgm:pt modelId="{973EF924-F68A-4F07-8266-A625D79F983E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ЗАКОН ПРОПОРЦИЙ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237CD51-312D-4B0C-828E-B2BFAFF091C7}" type="parTrans" cxnId="{F8650491-1BEB-406C-A6DA-6C97BCC807F0}">
      <dgm:prSet/>
      <dgm:spPr/>
      <dgm:t>
        <a:bodyPr/>
        <a:lstStyle/>
        <a:p>
          <a:endParaRPr lang="ru-RU"/>
        </a:p>
      </dgm:t>
    </dgm:pt>
    <dgm:pt modelId="{6F911B60-953D-499B-B5E1-EC3790658A61}" type="sibTrans" cxnId="{F8650491-1BEB-406C-A6DA-6C97BCC807F0}">
      <dgm:prSet/>
      <dgm:spPr/>
      <dgm:t>
        <a:bodyPr/>
        <a:lstStyle/>
        <a:p>
          <a:endParaRPr lang="ru-RU"/>
        </a:p>
      </dgm:t>
    </dgm:pt>
    <dgm:pt modelId="{30BB6447-5A64-46F1-83DE-393DCB12711D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ЗАКОН СИММЕТРИИ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2842086-89AB-4616-BF61-BA064232724A}" type="parTrans" cxnId="{2DFD663F-5FCF-47B9-B21F-44C00D315DBB}">
      <dgm:prSet/>
      <dgm:spPr/>
      <dgm:t>
        <a:bodyPr/>
        <a:lstStyle/>
        <a:p>
          <a:endParaRPr lang="ru-RU"/>
        </a:p>
      </dgm:t>
    </dgm:pt>
    <dgm:pt modelId="{551150C1-E188-4BED-9BB9-58903018E7DC}" type="sibTrans" cxnId="{2DFD663F-5FCF-47B9-B21F-44C00D315DBB}">
      <dgm:prSet/>
      <dgm:spPr/>
      <dgm:t>
        <a:bodyPr/>
        <a:lstStyle/>
        <a:p>
          <a:endParaRPr lang="ru-RU"/>
        </a:p>
      </dgm:t>
    </dgm:pt>
    <dgm:pt modelId="{0433D5F6-D943-4570-B81C-445A60E49F26}" type="pres">
      <dgm:prSet presAssocID="{8587383C-A92E-42AE-8E80-DFB66B2068C9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9557CD4-9B70-4340-A31D-AF8F578E0452}" type="pres">
      <dgm:prSet presAssocID="{8AFCCC8B-5A3F-41F7-8BB2-2211BFBFC659}" presName="hierRoot1" presStyleCnt="0"/>
      <dgm:spPr/>
    </dgm:pt>
    <dgm:pt modelId="{184F6D99-3916-4857-A45C-C8872CDA6F43}" type="pres">
      <dgm:prSet presAssocID="{8AFCCC8B-5A3F-41F7-8BB2-2211BFBFC659}" presName="composite" presStyleCnt="0"/>
      <dgm:spPr/>
    </dgm:pt>
    <dgm:pt modelId="{FF4CA67E-8BEF-4929-A068-690DC1443EB2}" type="pres">
      <dgm:prSet presAssocID="{8AFCCC8B-5A3F-41F7-8BB2-2211BFBFC659}" presName="background" presStyleLbl="node0" presStyleIdx="0" presStyleCnt="1"/>
      <dgm:spPr/>
    </dgm:pt>
    <dgm:pt modelId="{6AC83DB3-E8A7-4DD3-A8B4-484AAB96ABEE}" type="pres">
      <dgm:prSet presAssocID="{8AFCCC8B-5A3F-41F7-8BB2-2211BFBFC659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D70EB41-58DA-4D00-A5C9-91236C5AC3DA}" type="pres">
      <dgm:prSet presAssocID="{8AFCCC8B-5A3F-41F7-8BB2-2211BFBFC659}" presName="hierChild2" presStyleCnt="0"/>
      <dgm:spPr/>
    </dgm:pt>
    <dgm:pt modelId="{32A0E068-8B2F-4BAB-BD41-9702557857ED}" type="pres">
      <dgm:prSet presAssocID="{6237CD51-312D-4B0C-828E-B2BFAFF091C7}" presName="Name10" presStyleLbl="parChTrans1D2" presStyleIdx="0" presStyleCnt="2"/>
      <dgm:spPr/>
      <dgm:t>
        <a:bodyPr/>
        <a:lstStyle/>
        <a:p>
          <a:endParaRPr lang="ru-RU"/>
        </a:p>
      </dgm:t>
    </dgm:pt>
    <dgm:pt modelId="{BA4794CB-17B3-4973-B756-0082C7D1E69A}" type="pres">
      <dgm:prSet presAssocID="{973EF924-F68A-4F07-8266-A625D79F983E}" presName="hierRoot2" presStyleCnt="0"/>
      <dgm:spPr/>
    </dgm:pt>
    <dgm:pt modelId="{812E9837-E228-4947-965A-7478E147E7F5}" type="pres">
      <dgm:prSet presAssocID="{973EF924-F68A-4F07-8266-A625D79F983E}" presName="composite2" presStyleCnt="0"/>
      <dgm:spPr/>
    </dgm:pt>
    <dgm:pt modelId="{9B9A1275-A518-42A1-B18A-16C232C916B0}" type="pres">
      <dgm:prSet presAssocID="{973EF924-F68A-4F07-8266-A625D79F983E}" presName="background2" presStyleLbl="node2" presStyleIdx="0" presStyleCnt="2"/>
      <dgm:spPr/>
    </dgm:pt>
    <dgm:pt modelId="{E2A550DB-78DE-4538-ABB3-B24893A37867}" type="pres">
      <dgm:prSet presAssocID="{973EF924-F68A-4F07-8266-A625D79F983E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640C4B3-CABD-4AD6-9E2E-0F5DDE3533AC}" type="pres">
      <dgm:prSet presAssocID="{973EF924-F68A-4F07-8266-A625D79F983E}" presName="hierChild3" presStyleCnt="0"/>
      <dgm:spPr/>
    </dgm:pt>
    <dgm:pt modelId="{A039A412-FA9A-4EEC-A58F-B353F42F92E8}" type="pres">
      <dgm:prSet presAssocID="{22842086-89AB-4616-BF61-BA064232724A}" presName="Name10" presStyleLbl="parChTrans1D2" presStyleIdx="1" presStyleCnt="2"/>
      <dgm:spPr/>
      <dgm:t>
        <a:bodyPr/>
        <a:lstStyle/>
        <a:p>
          <a:endParaRPr lang="ru-RU"/>
        </a:p>
      </dgm:t>
    </dgm:pt>
    <dgm:pt modelId="{5D91C807-9EE2-4FA4-AF5F-0CC1C30EF811}" type="pres">
      <dgm:prSet presAssocID="{30BB6447-5A64-46F1-83DE-393DCB12711D}" presName="hierRoot2" presStyleCnt="0"/>
      <dgm:spPr/>
    </dgm:pt>
    <dgm:pt modelId="{3335C97F-5012-4595-81A9-935BF13D1F4E}" type="pres">
      <dgm:prSet presAssocID="{30BB6447-5A64-46F1-83DE-393DCB12711D}" presName="composite2" presStyleCnt="0"/>
      <dgm:spPr/>
    </dgm:pt>
    <dgm:pt modelId="{FDEB4321-AD9E-4BEA-8570-56A636FEBFC8}" type="pres">
      <dgm:prSet presAssocID="{30BB6447-5A64-46F1-83DE-393DCB12711D}" presName="background2" presStyleLbl="node2" presStyleIdx="1" presStyleCnt="2"/>
      <dgm:spPr/>
    </dgm:pt>
    <dgm:pt modelId="{8F634CF5-0823-4B12-AEE7-F1FF96736B43}" type="pres">
      <dgm:prSet presAssocID="{30BB6447-5A64-46F1-83DE-393DCB12711D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4ACD4C8-E8AF-4A2F-8040-8259FE0828C1}" type="pres">
      <dgm:prSet presAssocID="{30BB6447-5A64-46F1-83DE-393DCB12711D}" presName="hierChild3" presStyleCnt="0"/>
      <dgm:spPr/>
    </dgm:pt>
  </dgm:ptLst>
  <dgm:cxnLst>
    <dgm:cxn modelId="{8595FD25-642C-46C4-B9E6-09E1CF79156A}" type="presOf" srcId="{8587383C-A92E-42AE-8E80-DFB66B2068C9}" destId="{0433D5F6-D943-4570-B81C-445A60E49F26}" srcOrd="0" destOrd="0" presId="urn:microsoft.com/office/officeart/2005/8/layout/hierarchy1"/>
    <dgm:cxn modelId="{F1E78220-4EC8-489E-8BD3-639A61387522}" type="presOf" srcId="{8AFCCC8B-5A3F-41F7-8BB2-2211BFBFC659}" destId="{6AC83DB3-E8A7-4DD3-A8B4-484AAB96ABEE}" srcOrd="0" destOrd="0" presId="urn:microsoft.com/office/officeart/2005/8/layout/hierarchy1"/>
    <dgm:cxn modelId="{EA1C843D-DFA7-4A22-98FA-285D1B193911}" type="presOf" srcId="{30BB6447-5A64-46F1-83DE-393DCB12711D}" destId="{8F634CF5-0823-4B12-AEE7-F1FF96736B43}" srcOrd="0" destOrd="0" presId="urn:microsoft.com/office/officeart/2005/8/layout/hierarchy1"/>
    <dgm:cxn modelId="{F8650491-1BEB-406C-A6DA-6C97BCC807F0}" srcId="{8AFCCC8B-5A3F-41F7-8BB2-2211BFBFC659}" destId="{973EF924-F68A-4F07-8266-A625D79F983E}" srcOrd="0" destOrd="0" parTransId="{6237CD51-312D-4B0C-828E-B2BFAFF091C7}" sibTransId="{6F911B60-953D-499B-B5E1-EC3790658A61}"/>
    <dgm:cxn modelId="{EDDE8A6B-E199-42B0-8A2E-27C5E0042AAD}" type="presOf" srcId="{973EF924-F68A-4F07-8266-A625D79F983E}" destId="{E2A550DB-78DE-4538-ABB3-B24893A37867}" srcOrd="0" destOrd="0" presId="urn:microsoft.com/office/officeart/2005/8/layout/hierarchy1"/>
    <dgm:cxn modelId="{0348D946-C3B6-4324-9CD7-E3D3FD71715F}" type="presOf" srcId="{6237CD51-312D-4B0C-828E-B2BFAFF091C7}" destId="{32A0E068-8B2F-4BAB-BD41-9702557857ED}" srcOrd="0" destOrd="0" presId="urn:microsoft.com/office/officeart/2005/8/layout/hierarchy1"/>
    <dgm:cxn modelId="{E79E435B-D8CF-4EC2-945E-BB391ACC9C24}" type="presOf" srcId="{22842086-89AB-4616-BF61-BA064232724A}" destId="{A039A412-FA9A-4EEC-A58F-B353F42F92E8}" srcOrd="0" destOrd="0" presId="urn:microsoft.com/office/officeart/2005/8/layout/hierarchy1"/>
    <dgm:cxn modelId="{77CA94D9-7054-4E59-A955-946314BDD903}" srcId="{8587383C-A92E-42AE-8E80-DFB66B2068C9}" destId="{8AFCCC8B-5A3F-41F7-8BB2-2211BFBFC659}" srcOrd="0" destOrd="0" parTransId="{5D352937-A196-4E36-AEE1-3F1AEABDD599}" sibTransId="{D87172DA-33C1-4342-B82E-1D37D767A338}"/>
    <dgm:cxn modelId="{2DFD663F-5FCF-47B9-B21F-44C00D315DBB}" srcId="{8AFCCC8B-5A3F-41F7-8BB2-2211BFBFC659}" destId="{30BB6447-5A64-46F1-83DE-393DCB12711D}" srcOrd="1" destOrd="0" parTransId="{22842086-89AB-4616-BF61-BA064232724A}" sibTransId="{551150C1-E188-4BED-9BB9-58903018E7DC}"/>
    <dgm:cxn modelId="{DB5691A1-904B-4B68-94B7-A7EBF0CD4D51}" type="presParOf" srcId="{0433D5F6-D943-4570-B81C-445A60E49F26}" destId="{B9557CD4-9B70-4340-A31D-AF8F578E0452}" srcOrd="0" destOrd="0" presId="urn:microsoft.com/office/officeart/2005/8/layout/hierarchy1"/>
    <dgm:cxn modelId="{ACAFDBBC-2E90-4D97-91E9-FA1F834C157E}" type="presParOf" srcId="{B9557CD4-9B70-4340-A31D-AF8F578E0452}" destId="{184F6D99-3916-4857-A45C-C8872CDA6F43}" srcOrd="0" destOrd="0" presId="urn:microsoft.com/office/officeart/2005/8/layout/hierarchy1"/>
    <dgm:cxn modelId="{A0A1CDAE-EAA1-473F-87E0-FEA24DF62FB5}" type="presParOf" srcId="{184F6D99-3916-4857-A45C-C8872CDA6F43}" destId="{FF4CA67E-8BEF-4929-A068-690DC1443EB2}" srcOrd="0" destOrd="0" presId="urn:microsoft.com/office/officeart/2005/8/layout/hierarchy1"/>
    <dgm:cxn modelId="{16C295D4-3004-4225-9687-C412CDF6F5D6}" type="presParOf" srcId="{184F6D99-3916-4857-A45C-C8872CDA6F43}" destId="{6AC83DB3-E8A7-4DD3-A8B4-484AAB96ABEE}" srcOrd="1" destOrd="0" presId="urn:microsoft.com/office/officeart/2005/8/layout/hierarchy1"/>
    <dgm:cxn modelId="{0CA95ACD-D354-4276-A22E-E7A57A6059B6}" type="presParOf" srcId="{B9557CD4-9B70-4340-A31D-AF8F578E0452}" destId="{BD70EB41-58DA-4D00-A5C9-91236C5AC3DA}" srcOrd="1" destOrd="0" presId="urn:microsoft.com/office/officeart/2005/8/layout/hierarchy1"/>
    <dgm:cxn modelId="{D7CC5F70-88A9-4D32-BD3E-5BE101BF851F}" type="presParOf" srcId="{BD70EB41-58DA-4D00-A5C9-91236C5AC3DA}" destId="{32A0E068-8B2F-4BAB-BD41-9702557857ED}" srcOrd="0" destOrd="0" presId="urn:microsoft.com/office/officeart/2005/8/layout/hierarchy1"/>
    <dgm:cxn modelId="{C48D5C91-D0DC-4731-A241-5AFAFE764926}" type="presParOf" srcId="{BD70EB41-58DA-4D00-A5C9-91236C5AC3DA}" destId="{BA4794CB-17B3-4973-B756-0082C7D1E69A}" srcOrd="1" destOrd="0" presId="urn:microsoft.com/office/officeart/2005/8/layout/hierarchy1"/>
    <dgm:cxn modelId="{560E6A1E-47A2-45B6-980F-DFECD2193C82}" type="presParOf" srcId="{BA4794CB-17B3-4973-B756-0082C7D1E69A}" destId="{812E9837-E228-4947-965A-7478E147E7F5}" srcOrd="0" destOrd="0" presId="urn:microsoft.com/office/officeart/2005/8/layout/hierarchy1"/>
    <dgm:cxn modelId="{2F2D5202-FF68-41D0-AD99-419F3AFE9C31}" type="presParOf" srcId="{812E9837-E228-4947-965A-7478E147E7F5}" destId="{9B9A1275-A518-42A1-B18A-16C232C916B0}" srcOrd="0" destOrd="0" presId="urn:microsoft.com/office/officeart/2005/8/layout/hierarchy1"/>
    <dgm:cxn modelId="{5E2CE090-34DC-4AF6-8A2C-2F1A6C1456A9}" type="presParOf" srcId="{812E9837-E228-4947-965A-7478E147E7F5}" destId="{E2A550DB-78DE-4538-ABB3-B24893A37867}" srcOrd="1" destOrd="0" presId="urn:microsoft.com/office/officeart/2005/8/layout/hierarchy1"/>
    <dgm:cxn modelId="{D29D8381-A7DE-4FD8-A8C5-26AF5562A8EE}" type="presParOf" srcId="{BA4794CB-17B3-4973-B756-0082C7D1E69A}" destId="{2640C4B3-CABD-4AD6-9E2E-0F5DDE3533AC}" srcOrd="1" destOrd="0" presId="urn:microsoft.com/office/officeart/2005/8/layout/hierarchy1"/>
    <dgm:cxn modelId="{80CAC4D5-0FF2-4D3D-92D8-A4658396D76E}" type="presParOf" srcId="{BD70EB41-58DA-4D00-A5C9-91236C5AC3DA}" destId="{A039A412-FA9A-4EEC-A58F-B353F42F92E8}" srcOrd="2" destOrd="0" presId="urn:microsoft.com/office/officeart/2005/8/layout/hierarchy1"/>
    <dgm:cxn modelId="{D501CBEA-FF50-49D0-85FA-212BD4DE8D34}" type="presParOf" srcId="{BD70EB41-58DA-4D00-A5C9-91236C5AC3DA}" destId="{5D91C807-9EE2-4FA4-AF5F-0CC1C30EF811}" srcOrd="3" destOrd="0" presId="urn:microsoft.com/office/officeart/2005/8/layout/hierarchy1"/>
    <dgm:cxn modelId="{E2616E1A-F916-4BC6-AA1B-A39C5B6540B7}" type="presParOf" srcId="{5D91C807-9EE2-4FA4-AF5F-0CC1C30EF811}" destId="{3335C97F-5012-4595-81A9-935BF13D1F4E}" srcOrd="0" destOrd="0" presId="urn:microsoft.com/office/officeart/2005/8/layout/hierarchy1"/>
    <dgm:cxn modelId="{114A2647-AF44-4F06-A130-253282FA5BD7}" type="presParOf" srcId="{3335C97F-5012-4595-81A9-935BF13D1F4E}" destId="{FDEB4321-AD9E-4BEA-8570-56A636FEBFC8}" srcOrd="0" destOrd="0" presId="urn:microsoft.com/office/officeart/2005/8/layout/hierarchy1"/>
    <dgm:cxn modelId="{836FF341-A67F-4D34-9ECD-7056AD784359}" type="presParOf" srcId="{3335C97F-5012-4595-81A9-935BF13D1F4E}" destId="{8F634CF5-0823-4B12-AEE7-F1FF96736B43}" srcOrd="1" destOrd="0" presId="urn:microsoft.com/office/officeart/2005/8/layout/hierarchy1"/>
    <dgm:cxn modelId="{803AF8BA-29DE-4070-A615-FC09D58243AF}" type="presParOf" srcId="{5D91C807-9EE2-4FA4-AF5F-0CC1C30EF811}" destId="{C4ACD4C8-E8AF-4A2F-8040-8259FE0828C1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39A412-FA9A-4EEC-A58F-B353F42F92E8}">
      <dsp:nvSpPr>
        <dsp:cNvPr id="0" name=""/>
        <dsp:cNvSpPr/>
      </dsp:nvSpPr>
      <dsp:spPr>
        <a:xfrm>
          <a:off x="3878410" y="1557478"/>
          <a:ext cx="1496400" cy="7121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5309"/>
              </a:lnTo>
              <a:lnTo>
                <a:pt x="1496400" y="485309"/>
              </a:lnTo>
              <a:lnTo>
                <a:pt x="1496400" y="71215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2A0E068-8B2F-4BAB-BD41-9702557857ED}">
      <dsp:nvSpPr>
        <dsp:cNvPr id="0" name=""/>
        <dsp:cNvSpPr/>
      </dsp:nvSpPr>
      <dsp:spPr>
        <a:xfrm>
          <a:off x="2382009" y="1557478"/>
          <a:ext cx="1496400" cy="712150"/>
        </a:xfrm>
        <a:custGeom>
          <a:avLst/>
          <a:gdLst/>
          <a:ahLst/>
          <a:cxnLst/>
          <a:rect l="0" t="0" r="0" b="0"/>
          <a:pathLst>
            <a:path>
              <a:moveTo>
                <a:pt x="1496400" y="0"/>
              </a:moveTo>
              <a:lnTo>
                <a:pt x="1496400" y="485309"/>
              </a:lnTo>
              <a:lnTo>
                <a:pt x="0" y="485309"/>
              </a:lnTo>
              <a:lnTo>
                <a:pt x="0" y="71215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4CA67E-8BEF-4929-A068-690DC1443EB2}">
      <dsp:nvSpPr>
        <dsp:cNvPr id="0" name=""/>
        <dsp:cNvSpPr/>
      </dsp:nvSpPr>
      <dsp:spPr>
        <a:xfrm>
          <a:off x="2654082" y="2581"/>
          <a:ext cx="2448655" cy="155489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AC83DB3-E8A7-4DD3-A8B4-484AAB96ABEE}">
      <dsp:nvSpPr>
        <dsp:cNvPr id="0" name=""/>
        <dsp:cNvSpPr/>
      </dsp:nvSpPr>
      <dsp:spPr>
        <a:xfrm>
          <a:off x="2926155" y="261050"/>
          <a:ext cx="2448655" cy="155489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Геометрия в создании одежды</a:t>
          </a:r>
          <a:endParaRPr lang="ru-RU" sz="2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971696" y="306591"/>
        <a:ext cx="2357573" cy="1463814"/>
      </dsp:txXfrm>
    </dsp:sp>
    <dsp:sp modelId="{9B9A1275-A518-42A1-B18A-16C232C916B0}">
      <dsp:nvSpPr>
        <dsp:cNvPr id="0" name=""/>
        <dsp:cNvSpPr/>
      </dsp:nvSpPr>
      <dsp:spPr>
        <a:xfrm>
          <a:off x="1157681" y="2269628"/>
          <a:ext cx="2448655" cy="155489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2A550DB-78DE-4538-ABB3-B24893A37867}">
      <dsp:nvSpPr>
        <dsp:cNvPr id="0" name=""/>
        <dsp:cNvSpPr/>
      </dsp:nvSpPr>
      <dsp:spPr>
        <a:xfrm>
          <a:off x="1429754" y="2528097"/>
          <a:ext cx="2448655" cy="155489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ЗАКОН ПРОПОРЦИЙ</a:t>
          </a:r>
          <a:endParaRPr lang="ru-RU" sz="2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475295" y="2573638"/>
        <a:ext cx="2357573" cy="1463814"/>
      </dsp:txXfrm>
    </dsp:sp>
    <dsp:sp modelId="{FDEB4321-AD9E-4BEA-8570-56A636FEBFC8}">
      <dsp:nvSpPr>
        <dsp:cNvPr id="0" name=""/>
        <dsp:cNvSpPr/>
      </dsp:nvSpPr>
      <dsp:spPr>
        <a:xfrm>
          <a:off x="4150483" y="2269628"/>
          <a:ext cx="2448655" cy="155489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F634CF5-0823-4B12-AEE7-F1FF96736B43}">
      <dsp:nvSpPr>
        <dsp:cNvPr id="0" name=""/>
        <dsp:cNvSpPr/>
      </dsp:nvSpPr>
      <dsp:spPr>
        <a:xfrm>
          <a:off x="4422556" y="2528097"/>
          <a:ext cx="2448655" cy="155489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ЗАКОН СИММЕТРИИ</a:t>
          </a:r>
          <a:endParaRPr lang="ru-RU" sz="2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468097" y="2573638"/>
        <a:ext cx="2357573" cy="14638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A3533-4F2D-445A-9C00-D546F3989FFF}" type="datetimeFigureOut">
              <a:rPr lang="ru-RU" smtClean="0"/>
              <a:t>20.03.2016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328E6-D87B-4A62-9504-A27DA31CEE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869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A3533-4F2D-445A-9C00-D546F3989FFF}" type="datetimeFigureOut">
              <a:rPr lang="ru-RU" smtClean="0"/>
              <a:t>20.03.2016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328E6-D87B-4A62-9504-A27DA31CEE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15437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A3533-4F2D-445A-9C00-D546F3989FFF}" type="datetimeFigureOut">
              <a:rPr lang="ru-RU" smtClean="0"/>
              <a:t>20.03.2016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328E6-D87B-4A62-9504-A27DA31CEE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4088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A3533-4F2D-445A-9C00-D546F3989FFF}" type="datetimeFigureOut">
              <a:rPr lang="ru-RU" smtClean="0"/>
              <a:t>20.03.2016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328E6-D87B-4A62-9504-A27DA31CEE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6442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A3533-4F2D-445A-9C00-D546F3989FFF}" type="datetimeFigureOut">
              <a:rPr lang="ru-RU" smtClean="0"/>
              <a:t>20.03.2016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328E6-D87B-4A62-9504-A27DA31CEE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36279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A3533-4F2D-445A-9C00-D546F3989FFF}" type="datetimeFigureOut">
              <a:rPr lang="ru-RU" smtClean="0"/>
              <a:t>20.03.2016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328E6-D87B-4A62-9504-A27DA31CEE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2398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A3533-4F2D-445A-9C00-D546F3989FFF}" type="datetimeFigureOut">
              <a:rPr lang="ru-RU" smtClean="0"/>
              <a:t>20.03.2016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328E6-D87B-4A62-9504-A27DA31CEE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2456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A3533-4F2D-445A-9C00-D546F3989FFF}" type="datetimeFigureOut">
              <a:rPr lang="ru-RU" smtClean="0"/>
              <a:t>20.03.2016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328E6-D87B-4A62-9504-A27DA31CEE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442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A3533-4F2D-445A-9C00-D546F3989FFF}" type="datetimeFigureOut">
              <a:rPr lang="ru-RU" smtClean="0"/>
              <a:t>20.03.2016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328E6-D87B-4A62-9504-A27DA31CEE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3173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A3533-4F2D-445A-9C00-D546F3989FFF}" type="datetimeFigureOut">
              <a:rPr lang="ru-RU" smtClean="0"/>
              <a:t>20.03.2016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328E6-D87B-4A62-9504-A27DA31CEE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4836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A3533-4F2D-445A-9C00-D546F3989FFF}" type="datetimeFigureOut">
              <a:rPr lang="ru-RU" smtClean="0"/>
              <a:t>20.03.2016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328E6-D87B-4A62-9504-A27DA31CEE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6955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AA3533-4F2D-445A-9C00-D546F3989FFF}" type="datetimeFigureOut">
              <a:rPr lang="ru-RU" smtClean="0"/>
              <a:t>20.03.2016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A328E6-D87B-4A62-9504-A27DA31CEE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7113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26.jpeg"/><Relationship Id="rId4" Type="http://schemas.openxmlformats.org/officeDocument/2006/relationships/diagramLayout" Target="../diagrams/layout1.xml"/><Relationship Id="rId9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10" Type="http://schemas.openxmlformats.org/officeDocument/2006/relationships/image" Target="../media/image41.png"/><Relationship Id="rId4" Type="http://schemas.openxmlformats.org/officeDocument/2006/relationships/image" Target="../media/image35.jpeg"/><Relationship Id="rId9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Relationship Id="rId9" Type="http://schemas.openxmlformats.org/officeDocument/2006/relationships/image" Target="../media/image48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13" Type="http://schemas.openxmlformats.org/officeDocument/2006/relationships/image" Target="../media/image59.png"/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12" Type="http://schemas.openxmlformats.org/officeDocument/2006/relationships/image" Target="../media/image5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jpeg"/><Relationship Id="rId11" Type="http://schemas.openxmlformats.org/officeDocument/2006/relationships/image" Target="../media/image57.jpeg"/><Relationship Id="rId5" Type="http://schemas.openxmlformats.org/officeDocument/2006/relationships/image" Target="../media/image51.jpeg"/><Relationship Id="rId15" Type="http://schemas.openxmlformats.org/officeDocument/2006/relationships/image" Target="../media/image61.png"/><Relationship Id="rId10" Type="http://schemas.openxmlformats.org/officeDocument/2006/relationships/image" Target="../media/image56.jpeg"/><Relationship Id="rId4" Type="http://schemas.openxmlformats.org/officeDocument/2006/relationships/image" Target="../media/image50.jpeg"/><Relationship Id="rId9" Type="http://schemas.openxmlformats.org/officeDocument/2006/relationships/image" Target="../media/image55.jpeg"/><Relationship Id="rId14" Type="http://schemas.openxmlformats.org/officeDocument/2006/relationships/image" Target="../media/image6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3" Type="http://schemas.openxmlformats.org/officeDocument/2006/relationships/image" Target="../media/image68.jpeg"/><Relationship Id="rId7" Type="http://schemas.openxmlformats.org/officeDocument/2006/relationships/image" Target="../media/image7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1.jpeg"/><Relationship Id="rId11" Type="http://schemas.openxmlformats.org/officeDocument/2006/relationships/image" Target="../media/image76.png"/><Relationship Id="rId5" Type="http://schemas.openxmlformats.org/officeDocument/2006/relationships/image" Target="../media/image70.jpeg"/><Relationship Id="rId10" Type="http://schemas.openxmlformats.org/officeDocument/2006/relationships/image" Target="../media/image75.png"/><Relationship Id="rId4" Type="http://schemas.openxmlformats.org/officeDocument/2006/relationships/image" Target="../media/image69.jpeg"/><Relationship Id="rId9" Type="http://schemas.openxmlformats.org/officeDocument/2006/relationships/image" Target="../media/image7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320" y="0"/>
            <a:ext cx="9258847" cy="6858383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496" y="2022651"/>
            <a:ext cx="5472608" cy="944253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«Геометрия </a:t>
            </a: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вокруг нас</a:t>
            </a: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5255" y="764704"/>
            <a:ext cx="8237510" cy="45719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34000"/>
              </a:lnSpc>
              <a:spcBef>
                <a:spcPts val="0"/>
              </a:spcBef>
            </a:pPr>
            <a:endParaRPr lang="ru-RU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2339751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3" y="0"/>
            <a:ext cx="2304256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9" y="0"/>
            <a:ext cx="2267744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753" y="0"/>
            <a:ext cx="2232247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6165752"/>
            <a:ext cx="2339751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4" y="6165752"/>
            <a:ext cx="2304256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10" y="6165752"/>
            <a:ext cx="2267744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754" y="6165752"/>
            <a:ext cx="2232247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512" y="1560987"/>
            <a:ext cx="57122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81336" y="4607326"/>
            <a:ext cx="42119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 «Геометрия и мода» выполнила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группа учащихся 6-8 классов</a:t>
            </a:r>
          </a:p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МКОУ СОШ №5 г. Алзамая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2996952"/>
            <a:ext cx="3852509" cy="3143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Рисунок 9" descr="http://thefashion.com.ua/images/stories/marc-by-marc-jacobs-ss2013-8(5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764704"/>
            <a:ext cx="3636969" cy="296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8709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2894"/>
            <a:ext cx="9258847" cy="6858383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2339751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3" y="0"/>
            <a:ext cx="2304256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9" y="0"/>
            <a:ext cx="2267744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753" y="0"/>
            <a:ext cx="2232247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6165752"/>
            <a:ext cx="2339751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4" y="6165752"/>
            <a:ext cx="2304256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10" y="6165752"/>
            <a:ext cx="2267744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754" y="6165752"/>
            <a:ext cx="2232247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10" y="764704"/>
            <a:ext cx="6732238" cy="5385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8810" y="749696"/>
            <a:ext cx="2304253" cy="5400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375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2894"/>
            <a:ext cx="9258847" cy="6858383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2339751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3" y="0"/>
            <a:ext cx="2304256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9" y="0"/>
            <a:ext cx="2267744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753" y="0"/>
            <a:ext cx="2232247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6165752"/>
            <a:ext cx="2339751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4" y="6165752"/>
            <a:ext cx="2304256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10" y="6165752"/>
            <a:ext cx="2267744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754" y="6165752"/>
            <a:ext cx="2232247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2010" y="692248"/>
            <a:ext cx="90719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Встречаются ли в вашем гардеробе вещи с геометрическим рисунком?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Диаграмма 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84784"/>
            <a:ext cx="6912768" cy="4607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1989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2894"/>
            <a:ext cx="9258847" cy="6858383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2339751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3" y="0"/>
            <a:ext cx="2304256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9" y="0"/>
            <a:ext cx="2267744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753" y="0"/>
            <a:ext cx="2232247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6165752"/>
            <a:ext cx="2339751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4" y="6165752"/>
            <a:ext cx="2304256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10" y="6165752"/>
            <a:ext cx="2267744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754" y="6165752"/>
            <a:ext cx="2232247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6050" y="836712"/>
            <a:ext cx="88784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Вещам, с каким геометрическим узором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                                            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 отдаёте предпочтение?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Диаграмма 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9876" y="1667709"/>
            <a:ext cx="6570476" cy="4498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0034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2894"/>
            <a:ext cx="9258847" cy="6858383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2339751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3" y="0"/>
            <a:ext cx="2304256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9" y="0"/>
            <a:ext cx="2267744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753" y="0"/>
            <a:ext cx="2232247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6165752"/>
            <a:ext cx="2339751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4" y="6165752"/>
            <a:ext cx="2304256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10" y="6165752"/>
            <a:ext cx="2267744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754" y="6165752"/>
            <a:ext cx="2232247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759939951"/>
              </p:ext>
            </p:extLst>
          </p:nvPr>
        </p:nvGraphicFramePr>
        <p:xfrm>
          <a:off x="395536" y="2060848"/>
          <a:ext cx="8028894" cy="4085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2394" y="764705"/>
            <a:ext cx="2514905" cy="3509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674" y="708430"/>
            <a:ext cx="1140942" cy="356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9616" y="708429"/>
            <a:ext cx="1224136" cy="3565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829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2" y="8119"/>
            <a:ext cx="9258847" cy="6858383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2339751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3" y="0"/>
            <a:ext cx="2304256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9" y="0"/>
            <a:ext cx="2267744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753" y="0"/>
            <a:ext cx="2232247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6165752"/>
            <a:ext cx="2339751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4" y="6165752"/>
            <a:ext cx="2304256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10" y="6165752"/>
            <a:ext cx="2267744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2" descr="F:\фото\0kdjNet9fr31pghaGPjoO4Bno1_4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0735" y="694424"/>
            <a:ext cx="2736728" cy="4510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" descr="F:\фото\french-elle-min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6398" y="2420888"/>
            <a:ext cx="2280098" cy="3831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754" y="6165752"/>
            <a:ext cx="2232247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4" descr="F:\фото\normal_0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68078"/>
            <a:ext cx="3080954" cy="4512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Рисунок 1" descr="http://www.uwomen.ru/images/stories/photossite/fashion/vybiraem-platie-po-figure/vybiraem-platie-po-figure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41" r="60416"/>
          <a:stretch>
            <a:fillRect/>
          </a:stretch>
        </p:blipFill>
        <p:spPr bwMode="auto">
          <a:xfrm>
            <a:off x="1182" y="718668"/>
            <a:ext cx="1700728" cy="2668383"/>
          </a:xfrm>
          <a:prstGeom prst="rect">
            <a:avLst/>
          </a:prstGeom>
          <a:noFill/>
          <a:ln w="12700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Рисунок 1" descr="http://www.uwomen.ru/images/stories/photossite/fashion/vybiraem-platie-po-figure/vybiraem-platie-po-figure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66" r="20515"/>
          <a:stretch>
            <a:fillRect/>
          </a:stretch>
        </p:blipFill>
        <p:spPr bwMode="auto">
          <a:xfrm>
            <a:off x="4620333" y="3387051"/>
            <a:ext cx="1514606" cy="2754942"/>
          </a:xfrm>
          <a:prstGeom prst="rect">
            <a:avLst/>
          </a:prstGeom>
          <a:noFill/>
          <a:ln w="12700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Рисунок 1" descr="http://www.uwomen.ru/images/stories/photossite/fashion/vybiraem-platie-po-figure/vybiraem-platie-po-figure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08" r="40182"/>
          <a:stretch>
            <a:fillRect/>
          </a:stretch>
        </p:blipFill>
        <p:spPr bwMode="auto">
          <a:xfrm>
            <a:off x="5303680" y="692248"/>
            <a:ext cx="1546186" cy="2589582"/>
          </a:xfrm>
          <a:prstGeom prst="rect">
            <a:avLst/>
          </a:prstGeom>
          <a:noFill/>
          <a:ln w="12700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F:\фото\Vostok_2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5194" y="689334"/>
            <a:ext cx="1023190" cy="1731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2887" y="694424"/>
            <a:ext cx="924891" cy="172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6280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2894"/>
            <a:ext cx="9258847" cy="6858383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2339751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3" y="0"/>
            <a:ext cx="2304256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9" y="0"/>
            <a:ext cx="2267744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753" y="0"/>
            <a:ext cx="2232247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6165752"/>
            <a:ext cx="2339751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4" y="6165752"/>
            <a:ext cx="2304256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10" y="6165752"/>
            <a:ext cx="2267744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754" y="6165752"/>
            <a:ext cx="2232247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" y="776649"/>
            <a:ext cx="914399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каких областях моды наиболее ярко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выражены мотивы геометрии?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Диаграмма 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838" y="1772816"/>
            <a:ext cx="7488324" cy="4392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7204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2894"/>
            <a:ext cx="9258847" cy="6858383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2339751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3" y="0"/>
            <a:ext cx="2304256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9" y="0"/>
            <a:ext cx="2267744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753" y="0"/>
            <a:ext cx="2232247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6165752"/>
            <a:ext cx="2339751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4" y="6165752"/>
            <a:ext cx="2304256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10" y="6165752"/>
            <a:ext cx="2267744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754" y="6165752"/>
            <a:ext cx="2232247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9963" y="812951"/>
            <a:ext cx="2224966" cy="2003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9589" y="752938"/>
            <a:ext cx="1913798" cy="1809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5143" y="3664214"/>
            <a:ext cx="2699345" cy="2433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6294" y="2708920"/>
            <a:ext cx="2633938" cy="2423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3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764704"/>
            <a:ext cx="2376264" cy="2854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35" y="570097"/>
            <a:ext cx="1821866" cy="2265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27" y="2767741"/>
            <a:ext cx="4048125" cy="348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6641" y="1034417"/>
            <a:ext cx="1658551" cy="1495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8824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846" y="2894"/>
            <a:ext cx="9258847" cy="6858383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2339751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3" y="0"/>
            <a:ext cx="2304256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9" y="0"/>
            <a:ext cx="2267744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753" y="0"/>
            <a:ext cx="2232247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6165752"/>
            <a:ext cx="2339751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4" y="6165752"/>
            <a:ext cx="2304256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7934" y="4297225"/>
            <a:ext cx="2532098" cy="1879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10" y="6165752"/>
            <a:ext cx="2267744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6113" y="2343800"/>
            <a:ext cx="2402833" cy="195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754" y="6165752"/>
            <a:ext cx="2232247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677244"/>
            <a:ext cx="2023906" cy="2023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196752"/>
            <a:ext cx="2370797" cy="1896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0989" y="4297225"/>
            <a:ext cx="2605197" cy="1855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814" y="2941070"/>
            <a:ext cx="2295558" cy="2712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814" y="702359"/>
            <a:ext cx="2439574" cy="1807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9766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63" y="-383"/>
            <a:ext cx="9258847" cy="6858383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2339751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3" y="0"/>
            <a:ext cx="2304256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9" y="0"/>
            <a:ext cx="2267744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753" y="0"/>
            <a:ext cx="2232247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6165752"/>
            <a:ext cx="2339751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4" y="6165752"/>
            <a:ext cx="2304256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10" y="6165752"/>
            <a:ext cx="2267744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754" y="6165752"/>
            <a:ext cx="2232247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5" y="4341714"/>
            <a:ext cx="1600200" cy="182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341714"/>
            <a:ext cx="1851181" cy="182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65247"/>
            <a:ext cx="1608877" cy="1899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0853" y="4423381"/>
            <a:ext cx="2006520" cy="182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8389" y="720379"/>
            <a:ext cx="2012817" cy="1899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22" y="2619142"/>
            <a:ext cx="2401246" cy="1738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646226"/>
            <a:ext cx="2163874" cy="1678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620117"/>
            <a:ext cx="1287594" cy="174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1206" y="780192"/>
            <a:ext cx="2159658" cy="188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464" y="1288990"/>
            <a:ext cx="1506537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864" y="765248"/>
            <a:ext cx="1793973" cy="2663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366" y="3415697"/>
            <a:ext cx="1658937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3380181"/>
            <a:ext cx="1646237" cy="2682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455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2894"/>
            <a:ext cx="9258847" cy="6858383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2339751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3" y="0"/>
            <a:ext cx="2304256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9" y="0"/>
            <a:ext cx="2267744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753" y="0"/>
            <a:ext cx="2232247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6165752"/>
            <a:ext cx="2339751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4" y="6165752"/>
            <a:ext cx="2304256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10" y="6165752"/>
            <a:ext cx="2267744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754" y="6165752"/>
            <a:ext cx="2232247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4" descr="C:\Documents and Settings\ADMIN\Рабочий стол\геометрия картинки\126704708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58"/>
          <a:stretch>
            <a:fillRect/>
          </a:stretch>
        </p:blipFill>
        <p:spPr bwMode="auto">
          <a:xfrm>
            <a:off x="251520" y="4033448"/>
            <a:ext cx="1954675" cy="2114136"/>
          </a:xfrm>
          <a:prstGeom prst="rect">
            <a:avLst/>
          </a:prstGeom>
          <a:noFill/>
          <a:ln w="25400">
            <a:solidFill>
              <a:srgbClr val="2B1F55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692248"/>
            <a:ext cx="6477000" cy="321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015280"/>
            <a:ext cx="1800200" cy="2132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86" y="692248"/>
            <a:ext cx="2692273" cy="321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005064"/>
            <a:ext cx="1985855" cy="2145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432" y="3993664"/>
            <a:ext cx="1927816" cy="2151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8811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320" y="0"/>
            <a:ext cx="9258847" cy="6858383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3903" y="620689"/>
            <a:ext cx="7772400" cy="1008112"/>
          </a:xfrm>
        </p:spPr>
        <p:txBody>
          <a:bodyPr/>
          <a:lstStyle/>
          <a:p>
            <a:r>
              <a:rPr lang="ru-RU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1557240"/>
            <a:ext cx="8928992" cy="4608512"/>
          </a:xfrm>
        </p:spPr>
        <p:txBody>
          <a:bodyPr>
            <a:normAutofit/>
          </a:bodyPr>
          <a:lstStyle/>
          <a:p>
            <a:r>
              <a:rPr lang="ru-RU" altLang="ru-RU" dirty="0">
                <a:solidFill>
                  <a:schemeClr val="tx1"/>
                </a:solidFill>
                <a:latin typeface="Times New Roman" pitchFamily="18" charset="0"/>
              </a:rPr>
              <a:t>Соединить трудную  для понимания науку геометрию с близким нам в жизни явлением – моды, вызвав тем самым интерес к предмету, показав, что наша жизнь тесно связана с математикой. Основываясь на теоретические знания, полученные при изучении курса «геометрии» любой человек имеет возможность проникнуть в реальный мир и овладеть различными профессиями. 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2339751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3" y="0"/>
            <a:ext cx="2304256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9" y="0"/>
            <a:ext cx="2267744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753" y="0"/>
            <a:ext cx="2232247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6165752"/>
            <a:ext cx="2339751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4" y="6165752"/>
            <a:ext cx="2304256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10" y="6165752"/>
            <a:ext cx="2267744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754" y="6165752"/>
            <a:ext cx="2232247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317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2894"/>
            <a:ext cx="9258847" cy="6858383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2339751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3" y="0"/>
            <a:ext cx="2304256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9" y="0"/>
            <a:ext cx="2267744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753" y="0"/>
            <a:ext cx="2232247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6165752"/>
            <a:ext cx="2339751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4" y="6165752"/>
            <a:ext cx="2304256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10" y="6165752"/>
            <a:ext cx="2267744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754" y="6165752"/>
            <a:ext cx="2232247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4043" y="701769"/>
            <a:ext cx="1543981" cy="324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248"/>
            <a:ext cx="1548084" cy="3240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63" y="3938685"/>
            <a:ext cx="2955242" cy="2227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75" y="701769"/>
            <a:ext cx="1583754" cy="3231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6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8776" y="701769"/>
            <a:ext cx="2213974" cy="3209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8" name="Pictur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5739" y="3933055"/>
            <a:ext cx="1843206" cy="2220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980" y="3618098"/>
            <a:ext cx="1729773" cy="2535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5705" y="3401850"/>
            <a:ext cx="2156275" cy="2812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789" y="692248"/>
            <a:ext cx="1936987" cy="2925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192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2339751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3" y="0"/>
            <a:ext cx="2304256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9" y="0"/>
            <a:ext cx="2267744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753" y="0"/>
            <a:ext cx="2232247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6165752"/>
            <a:ext cx="2339751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4" y="6165752"/>
            <a:ext cx="2304256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5" name="Прямая соединительная линия 34"/>
          <p:cNvCxnSpPr/>
          <p:nvPr/>
        </p:nvCxnSpPr>
        <p:spPr>
          <a:xfrm>
            <a:off x="6516688" y="1268413"/>
            <a:ext cx="1079499" cy="308054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10" y="6165752"/>
            <a:ext cx="2267744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7" name="Прямая соединительная линия 16"/>
          <p:cNvCxnSpPr/>
          <p:nvPr/>
        </p:nvCxnSpPr>
        <p:spPr>
          <a:xfrm flipH="1">
            <a:off x="4572000" y="1268413"/>
            <a:ext cx="504826" cy="403224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754" y="6165752"/>
            <a:ext cx="2232247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3" name="Прямая соединительная линия 32"/>
          <p:cNvCxnSpPr/>
          <p:nvPr/>
        </p:nvCxnSpPr>
        <p:spPr>
          <a:xfrm>
            <a:off x="4067175" y="1268413"/>
            <a:ext cx="0" cy="15173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 flipH="1">
            <a:off x="2484438" y="1268413"/>
            <a:ext cx="935037" cy="266541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8135938" y="977155"/>
            <a:ext cx="0" cy="57963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1403350" y="715142"/>
            <a:ext cx="5616575" cy="56981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 b="1" dirty="0">
                <a:solidFill>
                  <a:srgbClr val="FF0000"/>
                </a:solidFill>
                <a:cs typeface="Times New Roman" pitchFamily="18" charset="0"/>
              </a:rPr>
              <a:t>ГЕОМЕТРИЯ</a:t>
            </a:r>
          </a:p>
        </p:txBody>
      </p:sp>
      <p:sp>
        <p:nvSpPr>
          <p:cNvPr id="19" name="Скругленная прямоугольная выноска 18"/>
          <p:cNvSpPr/>
          <p:nvPr/>
        </p:nvSpPr>
        <p:spPr>
          <a:xfrm>
            <a:off x="6300192" y="4348956"/>
            <a:ext cx="2232248" cy="702469"/>
          </a:xfrm>
          <a:prstGeom prst="wedgeRoundRectCallout">
            <a:avLst>
              <a:gd name="adj1" fmla="val -19337"/>
              <a:gd name="adj2" fmla="val 46045"/>
              <a:gd name="adj3" fmla="val 16667"/>
            </a:avLst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>
            <a:off x="684213" y="1052513"/>
            <a:ext cx="0" cy="86414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TextBox 3"/>
          <p:cNvSpPr txBox="1">
            <a:spLocks noChangeArrowheads="1"/>
          </p:cNvSpPr>
          <p:nvPr/>
        </p:nvSpPr>
        <p:spPr bwMode="auto">
          <a:xfrm>
            <a:off x="93373" y="1796133"/>
            <a:ext cx="2952750" cy="83026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ook Antiqu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ook Antiqu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ook Antiqu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ook Antiqu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ook Antiqu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itchFamily="18" charset="0"/>
              </a:defRPr>
            </a:lvl9pPr>
          </a:lstStyle>
          <a:p>
            <a:pPr eaLnBrk="1" hangingPunct="1"/>
            <a:r>
              <a:rPr lang="ru-RU" altLang="ru-RU" sz="4800" dirty="0">
                <a:solidFill>
                  <a:srgbClr val="FF0000"/>
                </a:solidFill>
              </a:rPr>
              <a:t> </a:t>
            </a:r>
            <a:r>
              <a:rPr lang="ru-RU" altLang="ru-RU" sz="4800" b="1" dirty="0">
                <a:solidFill>
                  <a:srgbClr val="7030A0"/>
                </a:solidFill>
              </a:rPr>
              <a:t>стильно</a:t>
            </a:r>
            <a:endParaRPr lang="ru-RU" altLang="ru-RU" sz="3600" b="1" dirty="0">
              <a:solidFill>
                <a:srgbClr val="7030A0"/>
              </a:solidFill>
            </a:endParaRPr>
          </a:p>
        </p:txBody>
      </p:sp>
      <p:sp>
        <p:nvSpPr>
          <p:cNvPr id="25" name="TextBox 4"/>
          <p:cNvSpPr txBox="1">
            <a:spLocks noChangeArrowheads="1"/>
          </p:cNvSpPr>
          <p:nvPr/>
        </p:nvSpPr>
        <p:spPr bwMode="auto">
          <a:xfrm>
            <a:off x="3046123" y="2808684"/>
            <a:ext cx="3690938" cy="83185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ook Antiqu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ook Antiqu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ook Antiqu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ook Antiqu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ook Antiqu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itchFamily="18" charset="0"/>
              </a:defRPr>
            </a:lvl9pPr>
          </a:lstStyle>
          <a:p>
            <a:pPr eaLnBrk="1" hangingPunct="1"/>
            <a:r>
              <a:rPr lang="ru-RU" altLang="ru-RU" sz="4800" dirty="0">
                <a:solidFill>
                  <a:srgbClr val="FF0000"/>
                </a:solidFill>
              </a:rPr>
              <a:t> </a:t>
            </a:r>
            <a:r>
              <a:rPr lang="ru-RU" altLang="ru-RU" sz="4800" b="1" dirty="0">
                <a:solidFill>
                  <a:srgbClr val="7030A0"/>
                </a:solidFill>
              </a:rPr>
              <a:t>лаконично</a:t>
            </a:r>
          </a:p>
        </p:txBody>
      </p:sp>
      <p:sp>
        <p:nvSpPr>
          <p:cNvPr id="26" name="TextBox 6"/>
          <p:cNvSpPr txBox="1">
            <a:spLocks noChangeArrowheads="1"/>
          </p:cNvSpPr>
          <p:nvPr/>
        </p:nvSpPr>
        <p:spPr bwMode="auto">
          <a:xfrm>
            <a:off x="6435352" y="4285059"/>
            <a:ext cx="209708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ook Antiqu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ook Antiqu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ook Antiqu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ook Antiqu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ook Antiqu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itchFamily="18" charset="0"/>
              </a:defRPr>
            </a:lvl9pPr>
          </a:lstStyle>
          <a:p>
            <a:pPr eaLnBrk="1" hangingPunct="1"/>
            <a:r>
              <a:rPr lang="ru-RU" altLang="ru-RU" sz="3600" b="1" dirty="0">
                <a:solidFill>
                  <a:srgbClr val="FF0000"/>
                </a:solidFill>
              </a:rPr>
              <a:t> </a:t>
            </a:r>
            <a:r>
              <a:rPr lang="ru-RU" altLang="ru-RU" sz="4800" b="1" dirty="0">
                <a:solidFill>
                  <a:srgbClr val="7030A0"/>
                </a:solidFill>
              </a:rPr>
              <a:t>свежо</a:t>
            </a:r>
          </a:p>
        </p:txBody>
      </p:sp>
      <p:sp>
        <p:nvSpPr>
          <p:cNvPr id="27" name="TextBox 7"/>
          <p:cNvSpPr txBox="1">
            <a:spLocks noChangeArrowheads="1"/>
          </p:cNvSpPr>
          <p:nvPr/>
        </p:nvSpPr>
        <p:spPr bwMode="auto">
          <a:xfrm>
            <a:off x="2339752" y="5121999"/>
            <a:ext cx="2855912" cy="83185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ook Antiqu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ook Antiqu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ook Antiqu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ook Antiqu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ook Antiqu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itchFamily="18" charset="0"/>
              </a:defRPr>
            </a:lvl9pPr>
          </a:lstStyle>
          <a:p>
            <a:pPr eaLnBrk="1" hangingPunct="1"/>
            <a:r>
              <a:rPr lang="ru-RU" altLang="ru-RU" sz="3600" b="1" dirty="0">
                <a:solidFill>
                  <a:srgbClr val="FF0000"/>
                </a:solidFill>
              </a:rPr>
              <a:t> </a:t>
            </a:r>
            <a:r>
              <a:rPr lang="ru-RU" altLang="ru-RU" sz="4800" b="1" dirty="0">
                <a:solidFill>
                  <a:srgbClr val="7030A0"/>
                </a:solidFill>
              </a:rPr>
              <a:t>нарядно</a:t>
            </a:r>
          </a:p>
        </p:txBody>
      </p:sp>
      <p:sp>
        <p:nvSpPr>
          <p:cNvPr id="28" name="TextBox 8"/>
          <p:cNvSpPr txBox="1">
            <a:spLocks noChangeArrowheads="1"/>
          </p:cNvSpPr>
          <p:nvPr/>
        </p:nvSpPr>
        <p:spPr bwMode="auto">
          <a:xfrm>
            <a:off x="6928394" y="1484585"/>
            <a:ext cx="2062162" cy="831850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ook Antiqu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ook Antiqu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ook Antiqu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ook Antiqu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ook Antiqu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itchFamily="18" charset="0"/>
              </a:defRPr>
            </a:lvl9pPr>
          </a:lstStyle>
          <a:p>
            <a:pPr eaLnBrk="1" hangingPunct="1"/>
            <a:r>
              <a:rPr lang="ru-RU" altLang="ru-RU" sz="3600" b="1" dirty="0">
                <a:solidFill>
                  <a:srgbClr val="FF0000"/>
                </a:solidFill>
              </a:rPr>
              <a:t> </a:t>
            </a:r>
            <a:r>
              <a:rPr lang="ru-RU" altLang="ru-RU" sz="4800" b="1" dirty="0">
                <a:solidFill>
                  <a:srgbClr val="7030A0"/>
                </a:solidFill>
              </a:rPr>
              <a:t>смело</a:t>
            </a:r>
          </a:p>
        </p:txBody>
      </p:sp>
      <p:sp>
        <p:nvSpPr>
          <p:cNvPr id="30" name="TextBox 5"/>
          <p:cNvSpPr txBox="1">
            <a:spLocks noChangeArrowheads="1"/>
          </p:cNvSpPr>
          <p:nvPr/>
        </p:nvSpPr>
        <p:spPr bwMode="auto">
          <a:xfrm>
            <a:off x="395288" y="3933825"/>
            <a:ext cx="4578350" cy="830263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ook Antiqu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ook Antiqu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ook Antiqu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ook Antiqu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ook Antiqu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itchFamily="18" charset="0"/>
              </a:defRPr>
            </a:lvl9pPr>
          </a:lstStyle>
          <a:p>
            <a:pPr eaLnBrk="1" hangingPunct="1"/>
            <a:r>
              <a:rPr lang="ru-RU" altLang="ru-RU" sz="3600" dirty="0">
                <a:solidFill>
                  <a:srgbClr val="FF0000"/>
                </a:solidFill>
              </a:rPr>
              <a:t> </a:t>
            </a:r>
            <a:r>
              <a:rPr lang="ru-RU" altLang="ru-RU" sz="4800" b="1" dirty="0">
                <a:solidFill>
                  <a:srgbClr val="7030A0"/>
                </a:solidFill>
              </a:rPr>
              <a:t>эксцентрично</a:t>
            </a:r>
          </a:p>
        </p:txBody>
      </p:sp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908" y="-383"/>
            <a:ext cx="9258847" cy="6858383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1" name="Прямая соединительная линия 30"/>
          <p:cNvCxnSpPr/>
          <p:nvPr/>
        </p:nvCxnSpPr>
        <p:spPr>
          <a:xfrm flipH="1" flipV="1">
            <a:off x="684213" y="1052513"/>
            <a:ext cx="71913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>
            <a:stCxn id="18" idx="3"/>
          </p:cNvCxnSpPr>
          <p:nvPr/>
        </p:nvCxnSpPr>
        <p:spPr>
          <a:xfrm>
            <a:off x="7019925" y="1000050"/>
            <a:ext cx="115252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803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250"/>
                            </p:stCondLst>
                            <p:childTnLst>
                              <p:par>
                                <p:cTn id="4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25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75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3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2894"/>
            <a:ext cx="9258847" cy="6858383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2339751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3" y="0"/>
            <a:ext cx="2304256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9" y="0"/>
            <a:ext cx="2267744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753" y="0"/>
            <a:ext cx="2232247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6165752"/>
            <a:ext cx="2339751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4" y="6165752"/>
            <a:ext cx="2304256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10" y="6165752"/>
            <a:ext cx="2267744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754" y="6165752"/>
            <a:ext cx="2232247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6978" y="2831920"/>
            <a:ext cx="915186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внимание!</a:t>
            </a:r>
            <a:endParaRPr lang="ru-RU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33266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320" y="0"/>
            <a:ext cx="9258847" cy="6858383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2339751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3" y="0"/>
            <a:ext cx="2304256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9" y="0"/>
            <a:ext cx="2267744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753" y="0"/>
            <a:ext cx="2232247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6165752"/>
            <a:ext cx="2339751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4" y="6165752"/>
            <a:ext cx="2304256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10" y="6165752"/>
            <a:ext cx="2267744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754" y="6165752"/>
            <a:ext cx="2232247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251520" y="908720"/>
            <a:ext cx="8640960" cy="5112568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расширению представлений о роли геометрии в жизни каждого человека и ее прикладном значении,  проанализировать,  так ли мода популярна в самовыражении  каждого человека, как и в высокой моде, вызвать интерес к изучению геометрии.</a:t>
            </a:r>
          </a:p>
          <a:p>
            <a:pPr algn="l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 algn="l">
              <a:buFont typeface="Wingdings" panose="05000000000000000000" pitchFamily="2" charset="2"/>
              <a:buChar char="q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  влияние  геометрии  на  моду;</a:t>
            </a:r>
          </a:p>
          <a:p>
            <a:pPr marL="457200" lvl="0" indent="-457200" algn="l">
              <a:buFont typeface="Wingdings" panose="05000000000000000000" pitchFamily="2" charset="2"/>
              <a:buChar char="q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 отношение  учащихся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геометрии  и моде;</a:t>
            </a:r>
          </a:p>
          <a:p>
            <a:pPr marL="457200" indent="-457200" algn="l">
              <a:buFont typeface="Wingdings" panose="05000000000000000000" pitchFamily="2" charset="2"/>
              <a:buChar char="q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Выяснить в каких областях моды геометрия является трендом сезона</a:t>
            </a:r>
          </a:p>
        </p:txBody>
      </p:sp>
    </p:spTree>
    <p:extLst>
      <p:ext uri="{BB962C8B-B14F-4D97-AF65-F5344CB8AC3E}">
        <p14:creationId xmlns:p14="http://schemas.microsoft.com/office/powerpoint/2010/main" val="1109229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320" y="0"/>
            <a:ext cx="9258847" cy="6858383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2339751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3" y="0"/>
            <a:ext cx="2304256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9" y="0"/>
            <a:ext cx="2267744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753" y="0"/>
            <a:ext cx="2232247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6165752"/>
            <a:ext cx="2339751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4" y="6165752"/>
            <a:ext cx="2304256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10" y="6165752"/>
            <a:ext cx="2267744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754" y="6165752"/>
            <a:ext cx="2232247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Трапеция 3"/>
          <p:cNvSpPr/>
          <p:nvPr/>
        </p:nvSpPr>
        <p:spPr>
          <a:xfrm>
            <a:off x="269776" y="775976"/>
            <a:ext cx="2213992" cy="1212864"/>
          </a:xfrm>
          <a:prstGeom prst="trapezoid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457047" y="764704"/>
            <a:ext cx="2199982" cy="1224136"/>
          </a:xfrm>
          <a:prstGeom prst="rect">
            <a:avLst/>
          </a:prstGeom>
          <a:solidFill>
            <a:srgbClr val="00CC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внобедренный треугольник 12"/>
          <p:cNvSpPr/>
          <p:nvPr/>
        </p:nvSpPr>
        <p:spPr>
          <a:xfrm>
            <a:off x="6516216" y="775976"/>
            <a:ext cx="2033972" cy="1212864"/>
          </a:xfrm>
          <a:prstGeom prst="triangle">
            <a:avLst/>
          </a:prstGeom>
          <a:solidFill>
            <a:srgbClr val="7030A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4" y="2132856"/>
            <a:ext cx="6048672" cy="4032448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273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320" y="0"/>
            <a:ext cx="9258847" cy="6858383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2339751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3" y="0"/>
            <a:ext cx="2304256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9" y="0"/>
            <a:ext cx="2267744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753" y="0"/>
            <a:ext cx="2232247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6165752"/>
            <a:ext cx="2339751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4" y="6165752"/>
            <a:ext cx="2304256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10" y="6165752"/>
            <a:ext cx="2267744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754" y="6165752"/>
            <a:ext cx="2232247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764704"/>
            <a:ext cx="85689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для  Вас означает геометрия?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Диаграмма 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21487"/>
            <a:ext cx="7488831" cy="4599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288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320" y="0"/>
            <a:ext cx="9258847" cy="6858383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2339751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3" y="0"/>
            <a:ext cx="2304256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9" y="0"/>
            <a:ext cx="2267744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753" y="0"/>
            <a:ext cx="2232247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6165752"/>
            <a:ext cx="2339751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4" y="6165752"/>
            <a:ext cx="2304256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10" y="6165752"/>
            <a:ext cx="2267744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754" y="6165752"/>
            <a:ext cx="2232247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2348880"/>
            <a:ext cx="5033368" cy="3816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9678" y="2785297"/>
            <a:ext cx="6029849" cy="3380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442" y="885559"/>
            <a:ext cx="5668590" cy="2033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1975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320" y="0"/>
            <a:ext cx="9258847" cy="6858383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2339751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3" y="0"/>
            <a:ext cx="2304256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9" y="0"/>
            <a:ext cx="2267744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753" y="0"/>
            <a:ext cx="2232247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6165752"/>
            <a:ext cx="2339751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4" y="6165752"/>
            <a:ext cx="2304256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10" y="6165752"/>
            <a:ext cx="2267744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754" y="6165752"/>
            <a:ext cx="2232247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29320" y="692248"/>
            <a:ext cx="917332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виды геометрических </a:t>
            </a:r>
            <a:r>
              <a:rPr lang="ru-RU" alt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фигур  в </a:t>
            </a:r>
            <a:r>
              <a:rPr lang="ru-RU" alt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современной моде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23528" y="1646355"/>
            <a:ext cx="1152128" cy="106256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72010" y="3747780"/>
            <a:ext cx="421195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Клетка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капризный рисунок. Наиболее актуальна в этом сезоне неконтрастная клетка из тонких полос, выполненная в неконтрастных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цветовых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сочетаниях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8035" y="1412776"/>
            <a:ext cx="4765965" cy="4324672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" descr="C:\Documents and Settings\ADMIN\Рабочий стол\геометрия картинки\01-Fashion-005_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3"/>
          <a:stretch>
            <a:fillRect/>
          </a:stretch>
        </p:blipFill>
        <p:spPr bwMode="auto">
          <a:xfrm>
            <a:off x="2177989" y="1198720"/>
            <a:ext cx="1776251" cy="2632450"/>
          </a:xfrm>
          <a:prstGeom prst="rect">
            <a:avLst/>
          </a:prstGeom>
          <a:noFill/>
          <a:ln w="254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2865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320" y="0"/>
            <a:ext cx="9258847" cy="6858383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2339751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3" y="0"/>
            <a:ext cx="2304256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9" y="0"/>
            <a:ext cx="2267744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753" y="0"/>
            <a:ext cx="2232247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6165752"/>
            <a:ext cx="2339751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4" y="6165752"/>
            <a:ext cx="2304256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10" y="6165752"/>
            <a:ext cx="2267744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754" y="6165752"/>
            <a:ext cx="2232247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Овал 16"/>
          <p:cNvSpPr/>
          <p:nvPr/>
        </p:nvSpPr>
        <p:spPr>
          <a:xfrm>
            <a:off x="4860032" y="692696"/>
            <a:ext cx="1406500" cy="1373287"/>
          </a:xfrm>
          <a:prstGeom prst="ellips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круг</a:t>
            </a:r>
          </a:p>
        </p:txBody>
      </p:sp>
      <p:pic>
        <p:nvPicPr>
          <p:cNvPr id="19" name="Picture 10" descr="&amp;Ucy;&amp;Vcy;&amp;IEcy;&amp;Lcy;&amp;Icy;&amp;CHcy;&amp;Icy;&amp;Tcy;&amp;SOFT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92"/>
          <a:stretch>
            <a:fillRect/>
          </a:stretch>
        </p:blipFill>
        <p:spPr bwMode="auto">
          <a:xfrm>
            <a:off x="4355976" y="2606685"/>
            <a:ext cx="1167921" cy="1790926"/>
          </a:xfrm>
          <a:prstGeom prst="rect">
            <a:avLst/>
          </a:prstGeom>
          <a:noFill/>
          <a:ln w="254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398" y="4293096"/>
            <a:ext cx="591875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Круги и окружности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дают нам ткань в горох.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самый романтичный рисунок. Вот уже не первый сезон он настойчиво возвращается в моду, чтобы вскоре снова ненадолго уйти в тень.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936388"/>
            <a:ext cx="2470551" cy="3140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98" y="920443"/>
            <a:ext cx="1539363" cy="3203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8431" y="4147061"/>
            <a:ext cx="3320926" cy="2018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3126" y="908720"/>
            <a:ext cx="1949499" cy="2872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132856"/>
            <a:ext cx="1133870" cy="1903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0880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2894"/>
            <a:ext cx="9258847" cy="6858383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2339751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3" y="0"/>
            <a:ext cx="2304256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9" y="0"/>
            <a:ext cx="2267744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753" y="0"/>
            <a:ext cx="2232247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6165752"/>
            <a:ext cx="2339751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4" y="6165752"/>
            <a:ext cx="2304256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10" y="6165752"/>
            <a:ext cx="2267744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754" y="6165752"/>
            <a:ext cx="2232247" cy="69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7" name="Прямая соединительная линия 16"/>
          <p:cNvCxnSpPr/>
          <p:nvPr/>
        </p:nvCxnSpPr>
        <p:spPr>
          <a:xfrm>
            <a:off x="5021163" y="979016"/>
            <a:ext cx="2143125" cy="158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1895723" y="835125"/>
            <a:ext cx="2820293" cy="1587"/>
          </a:xfrm>
          <a:prstGeom prst="line">
            <a:avLst/>
          </a:prstGeom>
          <a:ln w="1270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4004493" y="1483196"/>
            <a:ext cx="3159795" cy="1588"/>
          </a:xfrm>
          <a:prstGeom prst="line">
            <a:avLst/>
          </a:prstGeom>
          <a:ln w="2540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3"/>
          <p:cNvSpPr txBox="1">
            <a:spLocks noChangeArrowheads="1"/>
          </p:cNvSpPr>
          <p:nvPr/>
        </p:nvSpPr>
        <p:spPr bwMode="auto">
          <a:xfrm>
            <a:off x="7287518" y="764704"/>
            <a:ext cx="16049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Book Antiqu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Book Antiqu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Book Antiqu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Book Antiqu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Book Antiqu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ook Antiqua" pitchFamily="18" charset="0"/>
              </a:defRPr>
            </a:lvl9pPr>
          </a:lstStyle>
          <a:p>
            <a:pPr eaLnBrk="1" hangingPunct="1"/>
            <a:r>
              <a:rPr lang="ru-RU" altLang="ru-RU" sz="3600" dirty="0">
                <a:solidFill>
                  <a:srgbClr val="FF0000"/>
                </a:solidFill>
              </a:rPr>
              <a:t>линии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42438" y="4298320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Линии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различной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толщины     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ткани называются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полоски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Полоски, благодаря своим геометрическим свойствам визуально улучшают фигуру. </a:t>
            </a:r>
          </a:p>
        </p:txBody>
      </p:sp>
      <p:pic>
        <p:nvPicPr>
          <p:cNvPr id="28" name="Picture 4" descr="C:\Documents and Settings\ADMIN\Рабочий стол\геометрия картинки\01050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16" r="10342"/>
          <a:stretch>
            <a:fillRect/>
          </a:stretch>
        </p:blipFill>
        <p:spPr bwMode="auto">
          <a:xfrm>
            <a:off x="2039738" y="995438"/>
            <a:ext cx="1596158" cy="3369666"/>
          </a:xfrm>
          <a:prstGeom prst="rect">
            <a:avLst/>
          </a:prstGeom>
          <a:noFill/>
          <a:ln w="25400">
            <a:solidFill>
              <a:srgbClr val="33266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976398"/>
            <a:ext cx="4968552" cy="3974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46" t="1724" r="19550"/>
          <a:stretch>
            <a:fillRect/>
          </a:stretch>
        </p:blipFill>
        <p:spPr bwMode="auto">
          <a:xfrm>
            <a:off x="107504" y="764704"/>
            <a:ext cx="1551895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3758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88889E-6 2.59259E-6 C 0.04184 2.59259E-6 0.07586 0.03356 0.07586 0.075 C 0.07586 0.1162 0.04184 0.15 3.88889E-6 0.15 C -0.04184 0.15 -0.0757 0.1162 -0.0757 0.075 C -0.0757 0.03356 -0.04184 2.59259E-6 3.88889E-6 2.59259E-6 Z " pathEditMode="relative" rAng="0" ptsTypes="fffff">
                                      <p:cBhvr>
                                        <p:cTn id="1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842</TotalTime>
  <Words>295</Words>
  <Application>Microsoft Office PowerPoint</Application>
  <PresentationFormat>Экран (4:3)</PresentationFormat>
  <Paragraphs>35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«Геометрия вокруг нас»</vt:lpstr>
      <vt:lpstr>АКТУАЛЬНОСТЬ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almaz</dc:creator>
  <cp:lastModifiedBy>123</cp:lastModifiedBy>
  <cp:revision>54</cp:revision>
  <dcterms:created xsi:type="dcterms:W3CDTF">2014-12-24T03:07:26Z</dcterms:created>
  <dcterms:modified xsi:type="dcterms:W3CDTF">2016-03-20T12:06:43Z</dcterms:modified>
</cp:coreProperties>
</file>