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243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19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50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8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651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208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83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400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887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438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37FEB-B584-491D-BC85-97E3B108178B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AA251-49F4-4781-97B0-1AE5C001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05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РЕМОНТ КАБИНЕТА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357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i="1" u="sng" dirty="0" smtClean="0">
                <a:effectLst/>
                <a:latin typeface="Times New Roman"/>
                <a:ea typeface="Times New Roman"/>
                <a:cs typeface="Times New Roman"/>
              </a:rPr>
              <a:t>Длина класса 15 м, ширина - 8 м</a:t>
            </a: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635547"/>
              </p:ext>
            </p:extLst>
          </p:nvPr>
        </p:nvGraphicFramePr>
        <p:xfrm>
          <a:off x="179512" y="2132854"/>
          <a:ext cx="8280919" cy="3312368"/>
        </p:xfrm>
        <a:graphic>
          <a:graphicData uri="http://schemas.openxmlformats.org/drawingml/2006/table">
            <a:tbl>
              <a:tblPr firstRow="1" firstCol="1" bandRow="1"/>
              <a:tblGrid>
                <a:gridCol w="1102093"/>
                <a:gridCol w="1175874"/>
                <a:gridCol w="1563221"/>
                <a:gridCol w="1446095"/>
                <a:gridCol w="1561376"/>
                <a:gridCol w="1432260"/>
              </a:tblGrid>
              <a:tr h="414046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Площади пола____________________________ м²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производитель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Расход кг на м²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Цена (</a:t>
                      </a: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 за банку массой 4 кг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Необходимая масса клея, кг 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Необходимое количество банок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Стоимость 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1100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1005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700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374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081337"/>
          </a:xfrm>
        </p:spPr>
        <p:txBody>
          <a:bodyPr>
            <a:normAutofit fontScale="90000"/>
          </a:bodyPr>
          <a:lstStyle/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Рассчитайте площадь поверхности, которую необходимо отремонтировать.</a:t>
            </a:r>
            <a:r>
              <a:rPr lang="ru-RU" sz="2000" dirty="0" smtClean="0">
                <a:ea typeface="Times New Roman"/>
                <a:cs typeface="Times New Roman"/>
              </a:rPr>
              <a:t/>
            </a:r>
            <a:br>
              <a:rPr lang="ru-RU" sz="2000" dirty="0" smtClean="0">
                <a:ea typeface="Times New Roman"/>
                <a:cs typeface="Times New Roman"/>
              </a:rPr>
            </a:b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1 стена длина 15 м, высота 3 м</a:t>
            </a:r>
            <a:r>
              <a:rPr lang="ru-RU" sz="2000" dirty="0">
                <a:ea typeface="Times New Roman"/>
                <a:cs typeface="Times New Roman"/>
              </a:rPr>
              <a:t/>
            </a:r>
            <a:br>
              <a:rPr lang="ru-RU" sz="2000" dirty="0">
                <a:ea typeface="Times New Roman"/>
                <a:cs typeface="Times New Roman"/>
              </a:rPr>
            </a:b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2 стена длина 8 м, высота 3 м</a:t>
            </a:r>
            <a:r>
              <a:rPr lang="ru-RU" sz="2000" dirty="0">
                <a:ea typeface="Times New Roman"/>
                <a:cs typeface="Times New Roman"/>
              </a:rPr>
              <a:t/>
            </a:r>
            <a:br>
              <a:rPr lang="ru-RU" sz="2000" dirty="0">
                <a:ea typeface="Times New Roman"/>
                <a:cs typeface="Times New Roman"/>
              </a:rPr>
            </a:b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3 стена длина 8 м, высота 3 м, дверной проём размеры 1м× 2 м</a:t>
            </a:r>
            <a:r>
              <a:rPr lang="ru-RU" sz="2000" dirty="0">
                <a:ea typeface="Times New Roman"/>
                <a:cs typeface="Times New Roman"/>
              </a:rPr>
              <a:t/>
            </a:r>
            <a:br>
              <a:rPr lang="ru-RU" sz="2000" dirty="0">
                <a:ea typeface="Times New Roman"/>
                <a:cs typeface="Times New Roman"/>
              </a:rPr>
            </a:b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4 стена длина 15 м высота до окна 1 м</a:t>
            </a:r>
            <a:r>
              <a:rPr lang="ru-RU" sz="2000" dirty="0">
                <a:ea typeface="Times New Roman"/>
                <a:cs typeface="Times New Roman"/>
              </a:rPr>
              <a:t/>
            </a:r>
            <a:br>
              <a:rPr lang="ru-RU" sz="2000" dirty="0">
                <a:ea typeface="Times New Roman"/>
                <a:cs typeface="Times New Roman"/>
              </a:rPr>
            </a:b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921198"/>
              </p:ext>
            </p:extLst>
          </p:nvPr>
        </p:nvGraphicFramePr>
        <p:xfrm>
          <a:off x="395536" y="3355974"/>
          <a:ext cx="8352929" cy="3279521"/>
        </p:xfrm>
        <a:graphic>
          <a:graphicData uri="http://schemas.openxmlformats.org/drawingml/2006/table">
            <a:tbl>
              <a:tblPr firstRow="1" firstCol="1" bandRow="1"/>
              <a:tblGrid>
                <a:gridCol w="1009145"/>
                <a:gridCol w="3294692"/>
                <a:gridCol w="4049092"/>
              </a:tblGrid>
              <a:tr h="1392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стена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Площадь стены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Площадь всей поверхности для покраски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4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4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04963" y="3127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350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11188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3600" dirty="0" smtClean="0">
                <a:effectLst/>
                <a:latin typeface="Times New Roman"/>
                <a:ea typeface="Times New Roman"/>
                <a:cs typeface="Times New Roman"/>
              </a:rPr>
              <a:t>Ознакомьтесь с данными стоимости материалов, которые могут понадобиться для покраски стен.</a:t>
            </a: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216361"/>
              </p:ext>
            </p:extLst>
          </p:nvPr>
        </p:nvGraphicFramePr>
        <p:xfrm>
          <a:off x="323528" y="3443354"/>
          <a:ext cx="8496944" cy="3153997"/>
        </p:xfrm>
        <a:graphic>
          <a:graphicData uri="http://schemas.openxmlformats.org/drawingml/2006/table">
            <a:tbl>
              <a:tblPr firstRow="1" firstCol="1" bandRow="1"/>
              <a:tblGrid>
                <a:gridCol w="1868329"/>
                <a:gridCol w="2944940"/>
                <a:gridCol w="3683675"/>
              </a:tblGrid>
              <a:tr h="779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Магазин 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Масса(кг) одной банки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Цена за банку (руб)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Мир красок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кг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4275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Стройград 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5,3 кг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5460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Ваш дом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3,2 кг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2600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73250" y="3185826"/>
            <a:ext cx="2920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042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ru-RU" b="1" i="1" u="sng" dirty="0" smtClean="0">
                <a:effectLst/>
                <a:latin typeface="Times New Roman"/>
                <a:ea typeface="Times New Roman"/>
                <a:cs typeface="Times New Roman"/>
              </a:rPr>
              <a:t>Длина класса 15 м, ширина - 8 м</a:t>
            </a: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504629"/>
              </p:ext>
            </p:extLst>
          </p:nvPr>
        </p:nvGraphicFramePr>
        <p:xfrm>
          <a:off x="179511" y="3174026"/>
          <a:ext cx="8712969" cy="3495334"/>
        </p:xfrm>
        <a:graphic>
          <a:graphicData uri="http://schemas.openxmlformats.org/drawingml/2006/table">
            <a:tbl>
              <a:tblPr firstRow="1" firstCol="1" bandRow="1"/>
              <a:tblGrid>
                <a:gridCol w="1915828"/>
                <a:gridCol w="3019812"/>
                <a:gridCol w="3777329"/>
              </a:tblGrid>
              <a:tr h="930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Магазин 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Масса одной упаковки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Цена за банку (руб)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8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Всё для ремонта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5кг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1275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0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Яндекс маркет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3500 г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960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Апельсин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500 г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540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3050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dirty="0" smtClean="0"/>
              <a:t>Маляр-штукатур</a:t>
            </a:r>
            <a:endParaRPr lang="ru-RU" dirty="0"/>
          </a:p>
        </p:txBody>
      </p:sp>
      <p:pic>
        <p:nvPicPr>
          <p:cNvPr id="1026" name="Picture 2" descr="C:\Users\almaz-2017\Pictures\3a5m0MoNj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417" y="2564904"/>
            <a:ext cx="6220583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lmaz-2017\Pictures\dekorativnaja-kraska-dlja-sten-5-1024x6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9072"/>
            <a:ext cx="4876761" cy="324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652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 smtClean="0"/>
              <a:t>Плотник</a:t>
            </a:r>
            <a:endParaRPr lang="ru-RU" b="1" dirty="0"/>
          </a:p>
        </p:txBody>
      </p:sp>
      <p:pic>
        <p:nvPicPr>
          <p:cNvPr id="2050" name="Picture 2" descr="C:\Users\almaz-2017\Pictures\1633814590_11-p-stroiteli-domov-foto-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0" y="3092762"/>
            <a:ext cx="5667755" cy="374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maz-2017\Pictures\osobennosti-molotkov-plotnika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832" y="764704"/>
            <a:ext cx="5137168" cy="342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532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/>
              <a:t>Отделочник</a:t>
            </a:r>
            <a:endParaRPr lang="ru-RU" b="1" dirty="0"/>
          </a:p>
        </p:txBody>
      </p:sp>
      <p:pic>
        <p:nvPicPr>
          <p:cNvPr id="3074" name="Picture 2" descr="C:\Users\almaz-2017\Pictures\1625655323_4-phonoteka-org-p-montazhnik-art-krasivo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37" y="764704"/>
            <a:ext cx="4702292" cy="288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maz-2017\Pictures\MwtZRVpDwy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704" y="2710574"/>
            <a:ext cx="5638824" cy="412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272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/>
              <a:t>Дизайнер интерьеров</a:t>
            </a:r>
            <a:endParaRPr lang="ru-RU" b="1" dirty="0"/>
          </a:p>
        </p:txBody>
      </p:sp>
      <p:pic>
        <p:nvPicPr>
          <p:cNvPr id="4098" name="Picture 2" descr="C:\Users\almaz-2017\Pictures\6a745ab3dc34c1d48618069dbec7f81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12968" cy="581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06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4062290"/>
                  </p:ext>
                </p:extLst>
              </p:nvPr>
            </p:nvGraphicFramePr>
            <p:xfrm>
              <a:off x="323528" y="178400"/>
              <a:ext cx="8640960" cy="66549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320480"/>
                    <a:gridCol w="4320480"/>
                  </a:tblGrid>
                  <a:tr h="127992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А) Найдите периметр прямоугольника со сторонами 6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20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см и 8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20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см.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1) 4 </a:t>
                          </a:r>
                          <a:r>
                            <a:rPr lang="ru-RU" sz="2000" dirty="0" err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дм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6936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Б) Найдите площадь квадрата со стороной 9 м.</a:t>
                          </a:r>
                          <a:endParaRPr lang="ru-RU" sz="20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2) 9 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04049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В) Найдите площадь прямоугольника со сторонами 6 м и 8 см.</a:t>
                          </a:r>
                          <a:endParaRPr lang="ru-RU" sz="20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3) 81 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3873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Г) Площадь прямоугольника 56 дм². Найдите ширину этого прямоугольника, если его длина 14 </a:t>
                          </a:r>
                          <a:r>
                            <a:rPr lang="ru-RU" sz="2000" dirty="0" err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дм</a:t>
                          </a:r>
                          <a:r>
                            <a:rPr lang="ru-RU" sz="20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.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4) 30 см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04049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Д) Периметр квадратной песочницы 12 м. Найдите площадь этой песочницы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5) 4800 см²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4683">
                    <a:tc rowSpan="3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Е) Сумма двух сторон квадрата 16 </a:t>
                          </a:r>
                          <a:r>
                            <a:rPr lang="ru-RU" sz="2000" dirty="0" err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дм</a:t>
                          </a: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. Найдите  площадь квадрата.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6) 64 дм²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4683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7) 144 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5236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8) 48 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4062290"/>
                  </p:ext>
                </p:extLst>
              </p:nvPr>
            </p:nvGraphicFramePr>
            <p:xfrm>
              <a:off x="323528" y="178400"/>
              <a:ext cx="8640960" cy="66549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320480"/>
                    <a:gridCol w="4320480"/>
                  </a:tblGrid>
                  <a:tr h="127992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4286" r="-100000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1) 4 </a:t>
                          </a:r>
                          <a:r>
                            <a:rPr lang="ru-RU" sz="2000" dirty="0" err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дм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010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Б) Найдите площадь квадрата со стороной 9 м.</a:t>
                          </a:r>
                          <a:endParaRPr lang="ru-RU" sz="20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2) 9 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04049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В) Найдите площадь прямоугольника со сторонами 6 м и 8 см.</a:t>
                          </a:r>
                          <a:endParaRPr lang="ru-RU" sz="20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3) 81 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40208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Г) Площадь прямоугольника 56 дм². Найдите ширину этого прямоугольника, если его длина 14 </a:t>
                          </a:r>
                          <a:r>
                            <a:rPr lang="ru-RU" sz="2000" dirty="0" err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дм</a:t>
                          </a:r>
                          <a:r>
                            <a:rPr lang="ru-RU" sz="20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.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4) 30 см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5156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Д) Периметр квадратной песочницы 12 м. Найдите площадь этой песочницы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5) 4800 см²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50520">
                    <a:tc rowSpan="3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Е) Сумма двух сторон квадрата 16 </a:t>
                          </a:r>
                          <a:r>
                            <a:rPr lang="ru-RU" sz="2000" dirty="0" err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дм</a:t>
                          </a: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. Найдите  площадь квадрата.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6) 64 дм²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5052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7) 144 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5236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8) 48 м²</a:t>
                          </a:r>
                          <a:endParaRPr lang="ru-RU" sz="2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3813" marR="63813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11338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127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341726"/>
              </p:ext>
            </p:extLst>
          </p:nvPr>
        </p:nvGraphicFramePr>
        <p:xfrm>
          <a:off x="539554" y="2492896"/>
          <a:ext cx="7635495" cy="1896838"/>
        </p:xfrm>
        <a:graphic>
          <a:graphicData uri="http://schemas.openxmlformats.org/drawingml/2006/table">
            <a:tbl>
              <a:tblPr firstRow="1" firstCol="1" bandRow="1"/>
              <a:tblGrid>
                <a:gridCol w="1272174"/>
                <a:gridCol w="1272174"/>
                <a:gridCol w="1272174"/>
                <a:gridCol w="1272991"/>
                <a:gridCol w="1272991"/>
                <a:gridCol w="1272991"/>
              </a:tblGrid>
              <a:tr h="948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04963" y="3692624"/>
            <a:ext cx="22474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665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28092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450850"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_________________ 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– это количество денег, которое нужно заплатить за 1 предмет (1 кг), то есть за единицу товара.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450850"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450850"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___________________– 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это число которое показывает сколько куплено единиц товара.  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450850"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450850"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____________________ – 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это количество денег затраченных на всю покупку.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450850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45085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05874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ru-RU" b="1" i="1" u="sng" dirty="0" smtClean="0">
                <a:effectLst/>
                <a:latin typeface="Times New Roman"/>
                <a:ea typeface="Times New Roman"/>
                <a:cs typeface="Times New Roman"/>
              </a:rPr>
              <a:t>Длина класса 15 м, ширина - 8 м</a:t>
            </a: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286217"/>
              </p:ext>
            </p:extLst>
          </p:nvPr>
        </p:nvGraphicFramePr>
        <p:xfrm>
          <a:off x="107502" y="1844824"/>
          <a:ext cx="8928993" cy="4320480"/>
        </p:xfrm>
        <a:graphic>
          <a:graphicData uri="http://schemas.openxmlformats.org/drawingml/2006/table">
            <a:tbl>
              <a:tblPr firstRow="1" firstCol="1" bandRow="1"/>
              <a:tblGrid>
                <a:gridCol w="1464979"/>
                <a:gridCol w="1358696"/>
                <a:gridCol w="2163710"/>
                <a:gridCol w="1970804"/>
                <a:gridCol w="1970804"/>
              </a:tblGrid>
              <a:tr h="1880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Фирма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Ширина, м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Цена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за 1 м длины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отрезов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Стоимость покупки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8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Мода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605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8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Дива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740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02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Абсолют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780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0906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311</Words>
  <Application>Microsoft Office PowerPoint</Application>
  <PresentationFormat>Экран (4:3)</PresentationFormat>
  <Paragraphs>129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РЕМОНТ КАБИНЕТА</vt:lpstr>
      <vt:lpstr>Маляр-штукатур</vt:lpstr>
      <vt:lpstr>Плотник</vt:lpstr>
      <vt:lpstr>Отделочник</vt:lpstr>
      <vt:lpstr>Дизайнер интерьеров</vt:lpstr>
      <vt:lpstr>Презентация PowerPoint</vt:lpstr>
      <vt:lpstr>ОТВЕТ </vt:lpstr>
      <vt:lpstr>Презентация PowerPoint</vt:lpstr>
      <vt:lpstr>Длина класса 15 м, ширина - 8 м </vt:lpstr>
      <vt:lpstr>Длина класса 15 м, ширина - 8 м </vt:lpstr>
      <vt:lpstr>Рассчитайте площадь поверхности, которую необходимо отремонтировать. 1 стена длина 15 м, высота 3 м 2 стена длина 8 м, высота 3 м 3 стена длина 8 м, высота 3 м, дверной проём размеры 1м× 2 м 4 стена длина 15 м высота до окна 1 м </vt:lpstr>
      <vt:lpstr>Ознакомьтесь с данными стоимости материалов, которые могут понадобиться для покраски стен.   </vt:lpstr>
      <vt:lpstr>Длина класса 15 м, ширина - 8 м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РЕМОНТ КАБИНЕТА</dc:title>
  <dc:creator>almaz-2017</dc:creator>
  <cp:lastModifiedBy>almaz-2017</cp:lastModifiedBy>
  <cp:revision>4</cp:revision>
  <dcterms:created xsi:type="dcterms:W3CDTF">2023-01-16T11:53:49Z</dcterms:created>
  <dcterms:modified xsi:type="dcterms:W3CDTF">2023-01-16T12:30:15Z</dcterms:modified>
</cp:coreProperties>
</file>