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9" r:id="rId5"/>
    <p:sldId id="260" r:id="rId6"/>
    <p:sldId id="261" r:id="rId7"/>
    <p:sldId id="262" r:id="rId8"/>
    <p:sldId id="263" r:id="rId9"/>
    <p:sldId id="272" r:id="rId10"/>
    <p:sldId id="264" r:id="rId11"/>
    <p:sldId id="265" r:id="rId12"/>
    <p:sldId id="274" r:id="rId13"/>
    <p:sldId id="266" r:id="rId14"/>
    <p:sldId id="267" r:id="rId15"/>
    <p:sldId id="275" r:id="rId16"/>
    <p:sldId id="270" r:id="rId17"/>
    <p:sldId id="276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64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A221C2-2CBB-4AF2-AA54-B257554AA843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874BF4B-0BF3-4E71-B3BB-4EB8BF0A5A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848871" cy="6696744"/>
          </a:xfrm>
        </p:spPr>
        <p:txBody>
          <a:bodyPr/>
          <a:lstStyle/>
          <a:p>
            <a:pPr marL="182880" indent="0">
              <a:buNone/>
            </a:pPr>
            <a:r>
              <a:rPr lang="ru-RU" i="1" dirty="0" smtClean="0"/>
              <a:t>Я приветствую вас на уроке математики!</a:t>
            </a:r>
            <a:br>
              <a:rPr lang="ru-RU" i="1" dirty="0" smtClean="0"/>
            </a:br>
            <a:r>
              <a:rPr lang="ru-RU" i="1" dirty="0" smtClean="0"/>
              <a:t>Проверьте готовность к уроку.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980255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/>
              <a:t>Стр.221, правила</a:t>
            </a:r>
            <a:br>
              <a:rPr lang="ru-RU" sz="4800" dirty="0" smtClean="0"/>
            </a:br>
            <a:r>
              <a:rPr lang="ru-RU" sz="4800" dirty="0" smtClean="0"/>
              <a:t>рис.207,208,209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863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7" y="620688"/>
            <a:ext cx="8208913" cy="4304769"/>
          </a:xfrm>
        </p:spPr>
        <p:txBody>
          <a:bodyPr/>
          <a:lstStyle/>
          <a:p>
            <a:r>
              <a:rPr lang="ru-RU" sz="4400" b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+mn-cs"/>
              </a:rPr>
              <a:t>Как выполнить сложение?</a:t>
            </a:r>
            <a:br>
              <a:rPr lang="ru-RU" sz="4400" b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+mn-cs"/>
              </a:rPr>
            </a:br>
            <a:r>
              <a:rPr lang="ru-RU" b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+mn-cs"/>
              </a:rPr>
              <a:t/>
            </a:r>
            <a:br>
              <a:rPr lang="ru-RU" b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+mn-cs"/>
              </a:rPr>
            </a:br>
            <a:r>
              <a:rPr lang="ru-RU" b="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+mn-cs"/>
              </a:rPr>
              <a:t>107,18 </a:t>
            </a:r>
            <a:r>
              <a:rPr lang="ru-RU" b="0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+mn-cs"/>
              </a:rPr>
              <a:t>+ 2,19=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4538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2008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333333"/>
                </a:solidFill>
                <a:latin typeface="Helvetica"/>
              </a:rPr>
              <a:t>"Чтобы переваривать знания, надо поглощать их с аппетитом"</a:t>
            </a:r>
            <a:r>
              <a:rPr lang="ru-RU" sz="3600" dirty="0">
                <a:solidFill>
                  <a:srgbClr val="333333"/>
                </a:solidFill>
                <a:latin typeface="Helvetica"/>
              </a:rPr>
              <a:t>,- А. Франс</a:t>
            </a:r>
            <a:r>
              <a:rPr lang="ru-RU" sz="3600" dirty="0" smtClean="0">
                <a:solidFill>
                  <a:srgbClr val="333333"/>
                </a:solidFill>
                <a:latin typeface="Helvetica"/>
              </a:rPr>
              <a:t>.</a:t>
            </a:r>
          </a:p>
          <a:p>
            <a:r>
              <a:rPr lang="ru-RU" sz="3600" dirty="0" smtClean="0">
                <a:solidFill>
                  <a:srgbClr val="333333"/>
                </a:solidFill>
                <a:latin typeface="Helvetica"/>
              </a:rPr>
              <a:t> </a:t>
            </a:r>
          </a:p>
          <a:p>
            <a:r>
              <a:rPr lang="ru-RU" sz="3600" dirty="0" smtClean="0">
                <a:solidFill>
                  <a:srgbClr val="333333"/>
                </a:solidFill>
                <a:latin typeface="Helvetica"/>
              </a:rPr>
              <a:t>Согласны </a:t>
            </a:r>
            <a:r>
              <a:rPr lang="ru-RU" sz="3600" dirty="0">
                <a:solidFill>
                  <a:srgbClr val="333333"/>
                </a:solidFill>
                <a:latin typeface="Helvetica"/>
              </a:rPr>
              <a:t>ли вы с этой </a:t>
            </a:r>
            <a:r>
              <a:rPr lang="ru-RU" sz="3600" dirty="0" smtClean="0">
                <a:solidFill>
                  <a:srgbClr val="333333"/>
                </a:solidFill>
                <a:latin typeface="Helvetica"/>
              </a:rPr>
              <a:t>фразой ?</a:t>
            </a:r>
            <a:endParaRPr lang="ru-RU" sz="3600" b="0" i="0" dirty="0">
              <a:solidFill>
                <a:srgbClr val="333333"/>
              </a:solidFill>
              <a:effectLst/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628430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628" y="764704"/>
            <a:ext cx="8692868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ПРАКТИЧЕСКАЯ РАБОТА</a:t>
            </a:r>
          </a:p>
          <a:p>
            <a:pPr marL="571500" indent="-5715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Фруктовый салат</a:t>
            </a:r>
            <a:endParaRPr lang="ru-RU" sz="4400" dirty="0" smtClean="0">
              <a:effectLst/>
              <a:latin typeface="Calibri"/>
              <a:ea typeface="Calibri"/>
              <a:cs typeface="Times New Roman"/>
            </a:endParaRPr>
          </a:p>
          <a:p>
            <a:pPr marL="571500" indent="-5715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Пюре «яблочно- кабачковое» </a:t>
            </a:r>
            <a:endParaRPr lang="ru-RU" sz="4400" dirty="0" smtClean="0">
              <a:effectLst/>
              <a:latin typeface="Calibri"/>
              <a:ea typeface="Calibri"/>
              <a:cs typeface="Times New Roman"/>
            </a:endParaRPr>
          </a:p>
          <a:p>
            <a:pPr marL="571500" indent="-5715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Пюре «</a:t>
            </a:r>
            <a:r>
              <a:rPr lang="ru-RU" sz="44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кабачково</a:t>
            </a: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ананасовое»</a:t>
            </a:r>
            <a:endParaRPr lang="ru-RU" sz="4400" dirty="0" smtClean="0">
              <a:effectLst/>
              <a:latin typeface="Calibri"/>
              <a:ea typeface="Calibri"/>
              <a:cs typeface="Times New Roman"/>
            </a:endParaRPr>
          </a:p>
          <a:p>
            <a:pPr marL="571500" indent="-5715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Овощное рагу</a:t>
            </a:r>
            <a:endParaRPr lang="ru-RU" sz="4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7183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71296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ПРОВЕРЬ СЕБЯ: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4000" b="1" dirty="0" smtClean="0">
              <a:solidFill>
                <a:srgbClr val="000000"/>
              </a:solidFill>
              <a:effectLst/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масса фруктового салата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   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9,73 кг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;</a:t>
            </a:r>
            <a:endParaRPr lang="ru-RU" sz="4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масса овощного рагу  </a:t>
            </a:r>
            <a:r>
              <a:rPr lang="ru-RU" sz="4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7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9,46 кг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;</a:t>
            </a:r>
            <a:endParaRPr lang="ru-RU" sz="4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масса пюре «яблочно- кабачковое»  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62,9 кг</a:t>
            </a:r>
            <a:endParaRPr lang="ru-RU" sz="4000" b="1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масса пюре «</a:t>
            </a:r>
            <a:r>
              <a:rPr lang="ru-RU" sz="32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кабачково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ананасовое»  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69,29 кг</a:t>
            </a:r>
            <a:endParaRPr lang="ru-RU" sz="40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6642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mashno.ru/wp-content/uploads/2011/12/Salat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" y="-31545"/>
            <a:ext cx="4191000" cy="489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ochenwkusno.ru/wp-content/uploads/2015/06/DSC_1487-300x24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903" y="170593"/>
            <a:ext cx="465417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kurumi.com.ua/image/cache/data-tovary-dlja-mamochek-gerber-gerber-pyure-yabloko-130g-au9-500x500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9" t="4696" r="13260" b="6906"/>
          <a:stretch/>
        </p:blipFill>
        <p:spPr bwMode="auto">
          <a:xfrm>
            <a:off x="2483768" y="3501008"/>
            <a:ext cx="2525266" cy="3356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 rot="11519770" flipV="1">
            <a:off x="4943463" y="4311669"/>
            <a:ext cx="3912675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b="1" i="1" dirty="0" smtClean="0">
                <a:latin typeface="Calibri"/>
                <a:ea typeface="Calibri"/>
                <a:cs typeface="Times New Roman"/>
              </a:rPr>
              <a:t>ПРИЯТНОГО  АППЕТИТА!</a:t>
            </a:r>
            <a:endParaRPr lang="ru-RU" sz="4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076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20891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  <a:t>Ответьте на вопрос </a:t>
            </a:r>
            <a:endParaRPr lang="ru-RU" sz="4000" b="1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Достигли ли вы своей цели на уроке?</a:t>
            </a:r>
            <a:endParaRPr lang="ru-RU" sz="40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smtClean="0">
                <a:effectLst/>
                <a:latin typeface="Times New Roman"/>
                <a:ea typeface="Calibri"/>
                <a:cs typeface="Times New Roman"/>
              </a:rPr>
              <a:t>Продолжите высказывания:</a:t>
            </a:r>
            <a:endParaRPr lang="ru-RU" sz="4000" b="1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Times New Roman"/>
                <a:cs typeface="Times New Roman"/>
              </a:rPr>
              <a:t>-Сегодня на уроке я узнал…</a:t>
            </a:r>
            <a:endParaRPr lang="ru-RU" sz="4000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Times New Roman"/>
                <a:cs typeface="Times New Roman"/>
              </a:rPr>
              <a:t>-Сегодня на уроке я научился…</a:t>
            </a:r>
            <a:endParaRPr lang="ru-RU" sz="4000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Times New Roman"/>
                <a:cs typeface="Times New Roman"/>
              </a:rPr>
              <a:t>-Сегодня на уроке мне понравилось…</a:t>
            </a:r>
            <a:endParaRPr lang="ru-RU" sz="4000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effectLst/>
                <a:latin typeface="Times New Roman"/>
                <a:ea typeface="Times New Roman"/>
                <a:cs typeface="Times New Roman"/>
              </a:rPr>
              <a:t>-Новые знания мне пригодятся…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600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/>
                <a:ea typeface="MS Mincho"/>
              </a:rPr>
              <a:t>Дайте оценку своей деятельности на уроке</a:t>
            </a:r>
            <a:endParaRPr lang="ru-RU" sz="3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493978"/>
              </p:ext>
            </p:extLst>
          </p:nvPr>
        </p:nvGraphicFramePr>
        <p:xfrm>
          <a:off x="683568" y="1052736"/>
          <a:ext cx="7056784" cy="5688632"/>
        </p:xfrm>
        <a:graphic>
          <a:graphicData uri="http://schemas.openxmlformats.org/drawingml/2006/table">
            <a:tbl>
              <a:tblPr firstRow="1" firstCol="1" bandRow="1"/>
              <a:tblGrid>
                <a:gridCol w="3528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7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26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27594" marR="2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Старался, все получалось. Чувствовал себя уверенно.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3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Старался, но не все получалось.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Чувствовал себя неуверенно.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592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Не старался.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Не было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 желания работать.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4" marR="27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803026"/>
            <a:ext cx="2549832" cy="1805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2790732"/>
            <a:ext cx="2549832" cy="1781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980728"/>
            <a:ext cx="2333809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1154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12776"/>
            <a:ext cx="8352928" cy="474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effectLst/>
                <a:latin typeface="Times New Roman"/>
                <a:ea typeface="Calibri"/>
                <a:cs typeface="Times New Roman"/>
              </a:rPr>
              <a:t>ДОМАШНЕЕ ЗАДАНИЕ: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u="sng" dirty="0" smtClean="0">
                <a:effectLst/>
                <a:latin typeface="Times New Roman"/>
                <a:ea typeface="Calibri"/>
                <a:cs typeface="Times New Roman"/>
              </a:rPr>
              <a:t>Обязательное</a:t>
            </a: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: п. 33, выучить правила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                          №865, №867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u="sng" dirty="0" smtClean="0">
                <a:effectLst/>
                <a:latin typeface="Times New Roman"/>
                <a:ea typeface="Calibri"/>
                <a:cs typeface="Times New Roman"/>
              </a:rPr>
              <a:t>Творческое</a:t>
            </a: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: «Придумайте задачу с десятичными дробями, которая решалась бы сложением или вычитанием»</a:t>
            </a:r>
            <a:endParaRPr lang="ru-RU" sz="36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87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imes New Roman"/>
                <a:ea typeface="Calibri"/>
              </a:rPr>
              <a:t>3</a:t>
            </a:r>
            <a:r>
              <a:rPr lang="ru-RU" sz="72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imes New Roman"/>
                <a:ea typeface="Calibri"/>
              </a:rPr>
              <a:t>‹ </a:t>
            </a:r>
            <a:r>
              <a:rPr lang="ru-RU" sz="7200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3 ? 4</a:t>
            </a:r>
            <a:r>
              <a:rPr lang="ru-RU" sz="72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</a:rPr>
              <a:t> </a:t>
            </a:r>
            <a:r>
              <a:rPr lang="ru-RU" sz="7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imes New Roman"/>
                <a:ea typeface="Calibri"/>
              </a:rPr>
              <a:t>‹4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643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imes New Roman"/>
                <a:ea typeface="Calibri"/>
              </a:rPr>
              <a:t>3‹ </a:t>
            </a:r>
            <a:r>
              <a:rPr lang="ru-RU" sz="7200" dirty="0" smtClean="0">
                <a:solidFill>
                  <a:srgbClr val="C00000"/>
                </a:solidFill>
                <a:latin typeface="Times New Roman"/>
                <a:ea typeface="Calibri"/>
              </a:rPr>
              <a:t>3,4</a:t>
            </a:r>
            <a:r>
              <a:rPr lang="ru-RU" sz="7200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</a:rPr>
              <a:t> </a:t>
            </a:r>
            <a:r>
              <a:rPr lang="ru-RU" sz="72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/>
                <a:latin typeface="Times New Roman"/>
                <a:ea typeface="Calibri"/>
              </a:rPr>
              <a:t>‹4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420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ytimg.com/vi/vF9Q92_JpEE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-99392"/>
            <a:ext cx="4345224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padstory.ru/wp-content/uploads/2016/02/guinnes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202" y="2273289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019.radikal.ru/i621/1406/a0/865e106601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20540"/>
            <a:ext cx="2385978" cy="304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nwcod.com/uploads/posts/2009-08/1251527776_4a7e30b5fc9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76499"/>
            <a:ext cx="3905250" cy="43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118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Задание 1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 Прочитайте  текст из «Книги рекордов Гиннеса». (устно)</a:t>
            </a:r>
            <a:endParaRPr lang="ru-RU" sz="36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Задание 2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Выпишите только десятичные дроби.</a:t>
            </a:r>
            <a:endParaRPr lang="ru-RU" sz="36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Задание 3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Округлите дроби до десятых     (сразу запишите ответы).</a:t>
            </a:r>
            <a:endParaRPr lang="ru-RU" sz="36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Задание 4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Округлите дроби до единиц  (сразу запишите ответы).</a:t>
            </a:r>
            <a:endParaRPr lang="ru-RU" sz="36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Задание 5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Запишите числа в порядке возрастания.</a:t>
            </a:r>
            <a:endParaRPr lang="ru-RU" sz="36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Задание 6.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Найдите сумму наибольшего и наименьшего чисел.</a:t>
            </a:r>
            <a:endParaRPr lang="ru-RU" sz="3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1540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.107, 18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2,19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44, 5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19,5</a:t>
            </a:r>
          </a:p>
          <a:p>
            <a:pPr marL="228600">
              <a:spcAft>
                <a:spcPts val="0"/>
              </a:spcAft>
            </a:pPr>
            <a:endParaRPr lang="ru-RU" sz="4000" dirty="0" smtClean="0">
              <a:effectLst/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.107,2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2,2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44,5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19,5</a:t>
            </a:r>
          </a:p>
          <a:p>
            <a:pPr marL="228600">
              <a:spcAft>
                <a:spcPts val="0"/>
              </a:spcAft>
            </a:pPr>
            <a:endParaRPr lang="ru-RU" sz="4000" dirty="0" smtClean="0">
              <a:effectLst/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 107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2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45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20</a:t>
            </a:r>
          </a:p>
          <a:p>
            <a:pPr marL="228600">
              <a:spcAft>
                <a:spcPts val="0"/>
              </a:spcAft>
            </a:pPr>
            <a:endParaRPr lang="ru-RU" sz="4000" dirty="0" smtClean="0">
              <a:effectLst/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.2,19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 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19,5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44,5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;</a:t>
            </a:r>
            <a:r>
              <a:rPr lang="ru-RU" sz="4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107,18</a:t>
            </a:r>
          </a:p>
          <a:p>
            <a:pPr marL="228600">
              <a:spcAft>
                <a:spcPts val="0"/>
              </a:spcAft>
            </a:pPr>
            <a:endParaRPr lang="ru-RU" sz="4000" dirty="0" smtClean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5154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84784"/>
            <a:ext cx="806489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ОЦЕНИ СЕБЯ</a:t>
            </a:r>
          </a:p>
          <a:p>
            <a:pPr marL="228600">
              <a:spcAft>
                <a:spcPts val="0"/>
              </a:spcAft>
            </a:pPr>
            <a:endParaRPr lang="ru-RU" sz="4000" b="1" dirty="0" smtClean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  2, 3, 4, 5-оценка 5; </a:t>
            </a:r>
            <a:endParaRPr lang="ru-RU" sz="44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  2, </a:t>
            </a:r>
            <a:r>
              <a:rPr lang="ru-RU" sz="4400" u="sng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3 или 4</a:t>
            </a:r>
            <a:r>
              <a:rPr lang="ru-RU" sz="4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; 5- оценка 4; </a:t>
            </a:r>
            <a:endParaRPr lang="ru-RU" sz="44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4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  2 и </a:t>
            </a:r>
            <a:r>
              <a:rPr lang="ru-RU" sz="4400" u="sng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3 или 4</a:t>
            </a:r>
            <a:r>
              <a:rPr lang="ru-RU" sz="44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; 2 и 5- оценка 3</a:t>
            </a:r>
            <a:endParaRPr lang="ru-RU" sz="44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401246"/>
            <a:ext cx="4896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/>
            <a:r>
              <a:rPr lang="ru-RU" sz="4000" b="1" dirty="0">
                <a:solidFill>
                  <a:srgbClr val="000000"/>
                </a:solidFill>
                <a:latin typeface="Times New Roman"/>
                <a:ea typeface="Times New Roman"/>
              </a:rPr>
              <a:t>6. 107,18 + 2,19= ?</a:t>
            </a:r>
            <a:endParaRPr lang="ru-RU" sz="4000" b="1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1712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1268760"/>
            <a:ext cx="8424936" cy="3816424"/>
          </a:xfrm>
        </p:spPr>
        <p:txBody>
          <a:bodyPr/>
          <a:lstStyle/>
          <a:p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Сложение </a:t>
            </a:r>
            <a:r>
              <a:rPr lang="ru-RU" dirty="0">
                <a:effectLst/>
                <a:latin typeface="Calibri"/>
                <a:ea typeface="Calibri"/>
                <a:cs typeface="Times New Roman"/>
              </a:rPr>
              <a:t>и вычитание десятичных </a:t>
            </a: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дробей.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7178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64096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/>
            <a:r>
              <a:rPr lang="ru-RU" sz="4400" b="1" dirty="0" smtClean="0">
                <a:latin typeface="Times New Roman"/>
                <a:ea typeface="Times New Roman"/>
              </a:rPr>
              <a:t>Задания:</a:t>
            </a:r>
            <a:r>
              <a:rPr lang="ru-RU" sz="4400" dirty="0" smtClean="0">
                <a:latin typeface="Times New Roman"/>
                <a:ea typeface="Times New Roman"/>
              </a:rPr>
              <a:t> </a:t>
            </a:r>
            <a:r>
              <a:rPr lang="ru-RU" sz="2800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2800" i="1" u="sng" dirty="0">
                <a:solidFill>
                  <a:prstClr val="black"/>
                </a:solidFill>
                <a:latin typeface="Times New Roman"/>
                <a:ea typeface="Times New Roman"/>
              </a:rPr>
              <a:t>Работа в парах. </a:t>
            </a:r>
          </a:p>
          <a:p>
            <a:pPr marL="228600">
              <a:spcAft>
                <a:spcPts val="0"/>
              </a:spcAft>
            </a:pPr>
            <a:r>
              <a:rPr lang="ru-RU" sz="4400" dirty="0" smtClean="0">
                <a:latin typeface="Times New Roman"/>
                <a:ea typeface="Times New Roman"/>
              </a:rPr>
              <a:t> </a:t>
            </a:r>
          </a:p>
          <a:p>
            <a:pPr marL="228600">
              <a:spcAft>
                <a:spcPts val="0"/>
              </a:spcAft>
            </a:pPr>
            <a:r>
              <a:rPr lang="ru-RU" sz="4400" b="1" dirty="0" smtClean="0">
                <a:latin typeface="Times New Roman"/>
                <a:ea typeface="Times New Roman"/>
              </a:rPr>
              <a:t>1</a:t>
            </a:r>
            <a:r>
              <a:rPr lang="ru-RU" sz="4400" dirty="0" smtClean="0">
                <a:latin typeface="Times New Roman"/>
                <a:ea typeface="Times New Roman"/>
              </a:rPr>
              <a:t>.Изучив </a:t>
            </a:r>
            <a:r>
              <a:rPr lang="ru-RU" sz="4400" dirty="0">
                <a:latin typeface="Times New Roman"/>
                <a:ea typeface="Times New Roman"/>
              </a:rPr>
              <a:t>данную таблицу, </a:t>
            </a:r>
            <a:r>
              <a:rPr lang="ru-RU" sz="4400" u="sng" dirty="0">
                <a:latin typeface="Times New Roman"/>
                <a:ea typeface="Times New Roman"/>
              </a:rPr>
              <a:t>опишите действие</a:t>
            </a:r>
            <a:r>
              <a:rPr lang="ru-RU" sz="4400" dirty="0">
                <a:latin typeface="Times New Roman"/>
                <a:ea typeface="Times New Roman"/>
              </a:rPr>
              <a:t>, которое нужно выполнить на каждом этапе. </a:t>
            </a:r>
            <a:endParaRPr lang="ru-RU" sz="4400" dirty="0" smtClean="0"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4400" b="1" dirty="0" smtClean="0">
                <a:latin typeface="Times New Roman"/>
                <a:ea typeface="Times New Roman"/>
              </a:rPr>
              <a:t>2</a:t>
            </a:r>
            <a:r>
              <a:rPr lang="ru-RU" sz="4400" dirty="0" smtClean="0">
                <a:latin typeface="Times New Roman"/>
                <a:ea typeface="Times New Roman"/>
              </a:rPr>
              <a:t>.Попробуйте </a:t>
            </a:r>
            <a:r>
              <a:rPr lang="ru-RU" sz="4400" dirty="0">
                <a:latin typeface="Times New Roman"/>
                <a:ea typeface="Times New Roman"/>
              </a:rPr>
              <a:t>составить алгоритм сложения десятичных дробей</a:t>
            </a:r>
            <a:r>
              <a:rPr lang="ru-RU" sz="4400" dirty="0" smtClean="0">
                <a:latin typeface="Times New Roman"/>
                <a:ea typeface="Times New Roman"/>
              </a:rPr>
              <a:t>.</a:t>
            </a:r>
          </a:p>
          <a:p>
            <a:pPr marL="228600">
              <a:spcAft>
                <a:spcPts val="0"/>
              </a:spcAft>
            </a:pPr>
            <a:r>
              <a:rPr lang="ru-RU" sz="4400" dirty="0" smtClean="0">
                <a:latin typeface="Times New Roman"/>
                <a:ea typeface="Times New Roman"/>
              </a:rPr>
              <a:t> </a:t>
            </a:r>
          </a:p>
          <a:p>
            <a:r>
              <a:rPr lang="ru-RU" sz="2800" i="1" dirty="0" smtClean="0">
                <a:latin typeface="Calibri"/>
                <a:ea typeface="Calibri"/>
                <a:cs typeface="Times New Roman"/>
              </a:rPr>
              <a:t>Какая </a:t>
            </a:r>
            <a:r>
              <a:rPr lang="ru-RU" sz="2800" i="1" dirty="0">
                <a:latin typeface="Calibri"/>
                <a:ea typeface="Calibri"/>
                <a:cs typeface="Times New Roman"/>
              </a:rPr>
              <a:t>часть речи отвечает на вопрос что сделать? 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53009248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330</TotalTime>
  <Words>332</Words>
  <Application>Microsoft Office PowerPoint</Application>
  <PresentationFormat>Экран (4:3)</PresentationFormat>
  <Paragraphs>65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MS Mincho</vt:lpstr>
      <vt:lpstr>Arial</vt:lpstr>
      <vt:lpstr>Calibri</vt:lpstr>
      <vt:lpstr>Georgia</vt:lpstr>
      <vt:lpstr>Helvetica</vt:lpstr>
      <vt:lpstr>Times New Roman</vt:lpstr>
      <vt:lpstr>Trebuchet MS</vt:lpstr>
      <vt:lpstr>Воздушный поток</vt:lpstr>
      <vt:lpstr>Я приветствую вас на уроке математики! Проверьте готовность к уроку.</vt:lpstr>
      <vt:lpstr>3‹ 3 ? 4 ‹4</vt:lpstr>
      <vt:lpstr>3‹ 3,4 ‹4</vt:lpstr>
      <vt:lpstr>Презентация PowerPoint</vt:lpstr>
      <vt:lpstr>Презентация PowerPoint</vt:lpstr>
      <vt:lpstr>Презентация PowerPoint</vt:lpstr>
      <vt:lpstr>Презентация PowerPoint</vt:lpstr>
      <vt:lpstr>Сложение и вычитание десятичных дробей.</vt:lpstr>
      <vt:lpstr>Презентация PowerPoint</vt:lpstr>
      <vt:lpstr>Стр.221, правила рис.207,208,209 </vt:lpstr>
      <vt:lpstr>Как выполнить сложение?  107,18 + 2,19=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</dc:title>
  <dc:creator>almaz-2017</dc:creator>
  <cp:lastModifiedBy>comp-18</cp:lastModifiedBy>
  <cp:revision>20</cp:revision>
  <dcterms:created xsi:type="dcterms:W3CDTF">2018-02-17T15:29:41Z</dcterms:created>
  <dcterms:modified xsi:type="dcterms:W3CDTF">2018-02-19T02:04:15Z</dcterms:modified>
</cp:coreProperties>
</file>